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315" r:id="rId3"/>
    <p:sldId id="283" r:id="rId4"/>
    <p:sldId id="335" r:id="rId5"/>
    <p:sldId id="320" r:id="rId6"/>
    <p:sldId id="330" r:id="rId7"/>
    <p:sldId id="331" r:id="rId8"/>
    <p:sldId id="332" r:id="rId9"/>
    <p:sldId id="333" r:id="rId10"/>
    <p:sldId id="328" r:id="rId11"/>
    <p:sldId id="329" r:id="rId12"/>
    <p:sldId id="313" r:id="rId13"/>
    <p:sldId id="311" r:id="rId14"/>
    <p:sldId id="317" r:id="rId15"/>
    <p:sldId id="268" r:id="rId16"/>
    <p:sldId id="318" r:id="rId17"/>
    <p:sldId id="272" r:id="rId18"/>
    <p:sldId id="302" r:id="rId19"/>
  </p:sldIdLst>
  <p:sldSz cx="12192000" cy="6858000"/>
  <p:notesSz cx="6797675" cy="9926638"/>
  <p:custDataLst>
    <p:tags r:id="rId22"/>
  </p:custDataLst>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62" userDrawn="1">
          <p15:clr>
            <a:srgbClr val="A4A3A4"/>
          </p15:clr>
        </p15:guide>
        <p15:guide id="2" pos="1232" userDrawn="1">
          <p15:clr>
            <a:srgbClr val="A4A3A4"/>
          </p15:clr>
        </p15:guide>
        <p15:guide id="3" pos="370" userDrawn="1">
          <p15:clr>
            <a:srgbClr val="A4A3A4"/>
          </p15:clr>
        </p15:guide>
        <p15:guide id="4" orient="horz" pos="890" userDrawn="1">
          <p15:clr>
            <a:srgbClr val="A4A3A4"/>
          </p15:clr>
        </p15:guide>
        <p15:guide id="5" pos="3250" userDrawn="1">
          <p15:clr>
            <a:srgbClr val="A4A3A4"/>
          </p15:clr>
        </p15:guide>
        <p15:guide id="6" orient="horz" pos="1026" userDrawn="1">
          <p15:clr>
            <a:srgbClr val="A4A3A4"/>
          </p15:clr>
        </p15:guide>
        <p15:guide id="7" pos="3727" userDrawn="1">
          <p15:clr>
            <a:srgbClr val="A4A3A4"/>
          </p15:clr>
        </p15:guide>
        <p15:guide id="8" orient="horz" pos="2999" userDrawn="1">
          <p15:clr>
            <a:srgbClr val="A4A3A4"/>
          </p15:clr>
        </p15:guide>
        <p15:guide id="9" pos="3840" userDrawn="1">
          <p15:clr>
            <a:srgbClr val="A4A3A4"/>
          </p15:clr>
        </p15:guide>
        <p15:guide id="10" orient="horz" pos="1548" userDrawn="1">
          <p15:clr>
            <a:srgbClr val="A4A3A4"/>
          </p15:clr>
        </p15:guide>
        <p15:guide id="11" pos="3940" userDrawn="1">
          <p15:clr>
            <a:srgbClr val="A4A3A4"/>
          </p15:clr>
        </p15:guide>
        <p15:guide id="12" orient="horz" pos="2636" userDrawn="1">
          <p15:clr>
            <a:srgbClr val="A4A3A4"/>
          </p15:clr>
        </p15:guide>
        <p15:guide id="13" orient="horz" pos="2523" userDrawn="1">
          <p15:clr>
            <a:srgbClr val="A4A3A4"/>
          </p15:clr>
        </p15:guide>
        <p15:guide id="14" orient="horz" pos="845" userDrawn="1">
          <p15:clr>
            <a:srgbClr val="A4A3A4"/>
          </p15:clr>
        </p15:guide>
        <p15:guide id="15" orient="horz" pos="277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6C81"/>
    <a:srgbClr val="E30613"/>
    <a:srgbClr val="16323C"/>
    <a:srgbClr val="94C11C"/>
    <a:srgbClr val="FFFFFF"/>
    <a:srgbClr val="19323C"/>
    <a:srgbClr val="C0E8F9"/>
    <a:srgbClr val="52614A"/>
    <a:srgbClr val="6B9AC4"/>
    <a:srgbClr val="A1BA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33" autoAdjust="0"/>
    <p:restoredTop sz="95652" autoAdjust="0"/>
  </p:normalViewPr>
  <p:slideViewPr>
    <p:cSldViewPr snapToGrid="0" showGuides="1">
      <p:cViewPr varScale="1">
        <p:scale>
          <a:sx n="109" d="100"/>
          <a:sy n="109" d="100"/>
        </p:scale>
        <p:origin x="354" y="84"/>
      </p:cViewPr>
      <p:guideLst>
        <p:guide orient="horz" pos="1162"/>
        <p:guide pos="1232"/>
        <p:guide pos="370"/>
        <p:guide orient="horz" pos="890"/>
        <p:guide pos="3250"/>
        <p:guide orient="horz" pos="1026"/>
        <p:guide pos="3727"/>
        <p:guide orient="horz" pos="2999"/>
        <p:guide pos="3840"/>
        <p:guide orient="horz" pos="1548"/>
        <p:guide pos="3940"/>
        <p:guide orient="horz" pos="2636"/>
        <p:guide orient="horz" pos="2523"/>
        <p:guide orient="horz" pos="845"/>
        <p:guide orient="horz" pos="2772"/>
      </p:guideLst>
    </p:cSldViewPr>
  </p:slideViewPr>
  <p:notesTextViewPr>
    <p:cViewPr>
      <p:scale>
        <a:sx n="1" d="1"/>
        <a:sy n="1" d="1"/>
      </p:scale>
      <p:origin x="0" y="0"/>
    </p:cViewPr>
  </p:notesTextViewPr>
  <p:notesViewPr>
    <p:cSldViewPr snapToGrid="0" showGuides="1">
      <p:cViewPr varScale="1">
        <p:scale>
          <a:sx n="77" d="100"/>
          <a:sy n="77" d="100"/>
        </p:scale>
        <p:origin x="3144" y="114"/>
      </p:cViewPr>
      <p:guideLst/>
    </p:cSldViewPr>
  </p:notesViewPr>
  <p:gridSpacing cx="46800" cy="46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a:extLst>
              <a:ext uri="{FF2B5EF4-FFF2-40B4-BE49-F238E27FC236}">
                <a16:creationId xmlns:a16="http://schemas.microsoft.com/office/drawing/2014/main" id="{E028AE19-EC1F-4965-AE92-39D54365D863}"/>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a-DK"/>
          </a:p>
        </p:txBody>
      </p:sp>
      <p:sp>
        <p:nvSpPr>
          <p:cNvPr id="3" name="Pladsholder til dato 2">
            <a:extLst>
              <a:ext uri="{FF2B5EF4-FFF2-40B4-BE49-F238E27FC236}">
                <a16:creationId xmlns:a16="http://schemas.microsoft.com/office/drawing/2014/main" id="{5FF915DD-F8F9-4E48-AB37-73BDE6B6854F}"/>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FDA0920-BD5C-4446-9798-DAF5BD832087}" type="datetimeFigureOut">
              <a:rPr lang="da-DK" smtClean="0"/>
              <a:t>31-05-2022</a:t>
            </a:fld>
            <a:endParaRPr lang="da-DK"/>
          </a:p>
        </p:txBody>
      </p:sp>
      <p:sp>
        <p:nvSpPr>
          <p:cNvPr id="4" name="Pladsholder til sidefod 3">
            <a:extLst>
              <a:ext uri="{FF2B5EF4-FFF2-40B4-BE49-F238E27FC236}">
                <a16:creationId xmlns:a16="http://schemas.microsoft.com/office/drawing/2014/main" id="{A13E1E78-0836-4CEC-9CFA-51F90192973D}"/>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da-DK"/>
          </a:p>
        </p:txBody>
      </p:sp>
      <p:sp>
        <p:nvSpPr>
          <p:cNvPr id="5" name="Pladsholder til slidenummer 4">
            <a:extLst>
              <a:ext uri="{FF2B5EF4-FFF2-40B4-BE49-F238E27FC236}">
                <a16:creationId xmlns:a16="http://schemas.microsoft.com/office/drawing/2014/main" id="{8C6D8A6B-178D-4DA0-8AC5-004E40A4E137}"/>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3CCD039-99A4-453D-BB34-2A6DFA14930E}" type="slidenum">
              <a:rPr lang="da-DK" smtClean="0"/>
              <a:t>‹nr.›</a:t>
            </a:fld>
            <a:endParaRPr lang="da-DK"/>
          </a:p>
        </p:txBody>
      </p:sp>
    </p:spTree>
    <p:extLst>
      <p:ext uri="{BB962C8B-B14F-4D97-AF65-F5344CB8AC3E}">
        <p14:creationId xmlns:p14="http://schemas.microsoft.com/office/powerpoint/2010/main" val="30684664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99871CC-E453-4C43-81B8-790A156142C1}" type="datetimeFigureOut">
              <a:rPr lang="da-DK" smtClean="0"/>
              <a:t>31-05-2022</a:t>
            </a:fld>
            <a:endParaRPr lang="da-DK"/>
          </a:p>
        </p:txBody>
      </p:sp>
      <p:sp>
        <p:nvSpPr>
          <p:cNvPr id="4" name="Pladsholder til slidebilled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337A243-4317-49B0-86B9-62A79DB68FC2}" type="slidenum">
              <a:rPr lang="da-DK" smtClean="0"/>
              <a:t>‹nr.›</a:t>
            </a:fld>
            <a:endParaRPr lang="da-DK"/>
          </a:p>
        </p:txBody>
      </p:sp>
    </p:spTree>
    <p:extLst>
      <p:ext uri="{BB962C8B-B14F-4D97-AF65-F5344CB8AC3E}">
        <p14:creationId xmlns:p14="http://schemas.microsoft.com/office/powerpoint/2010/main" val="3341480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5"/>
          </p:nvPr>
        </p:nvSpPr>
        <p:spPr/>
        <p:txBody>
          <a:bodyPr/>
          <a:lstStyle/>
          <a:p>
            <a:fld id="{A337A243-4317-49B0-86B9-62A79DB68FC2}" type="slidenum">
              <a:rPr lang="da-DK" smtClean="0"/>
              <a:pPr/>
              <a:t>13</a:t>
            </a:fld>
            <a:endParaRPr lang="da-DK" dirty="0"/>
          </a:p>
        </p:txBody>
      </p:sp>
    </p:spTree>
    <p:extLst>
      <p:ext uri="{BB962C8B-B14F-4D97-AF65-F5344CB8AC3E}">
        <p14:creationId xmlns:p14="http://schemas.microsoft.com/office/powerpoint/2010/main" val="1695962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A337A243-4317-49B0-86B9-62A79DB68FC2}" type="slidenum">
              <a:rPr lang="da-DK" smtClean="0"/>
              <a:t>18</a:t>
            </a:fld>
            <a:endParaRPr lang="da-DK"/>
          </a:p>
        </p:txBody>
      </p:sp>
    </p:spTree>
    <p:extLst>
      <p:ext uri="{BB962C8B-B14F-4D97-AF65-F5344CB8AC3E}">
        <p14:creationId xmlns:p14="http://schemas.microsoft.com/office/powerpoint/2010/main" val="3117278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20E6ED-9B07-419D-BB40-21B2165046B0}"/>
              </a:ext>
            </a:extLst>
          </p:cNvPr>
          <p:cNvSpPr>
            <a:spLocks noGrp="1"/>
          </p:cNvSpPr>
          <p:nvPr>
            <p:ph type="ctrTitle"/>
          </p:nvPr>
        </p:nvSpPr>
        <p:spPr>
          <a:xfrm>
            <a:off x="1524000" y="1122363"/>
            <a:ext cx="9144000" cy="2387600"/>
          </a:xfrm>
        </p:spPr>
        <p:txBody>
          <a:bodyPr anchor="b"/>
          <a:lstStyle>
            <a:lvl1pPr algn="ctr">
              <a:defRPr sz="6000">
                <a:solidFill>
                  <a:srgbClr val="19323C"/>
                </a:solidFill>
                <a:latin typeface="Arial" panose="020B0604020202020204" pitchFamily="34" charset="0"/>
                <a:ea typeface="Verdana" panose="020B0604030504040204" pitchFamily="34" charset="0"/>
                <a:cs typeface="Arial" panose="020B0604020202020204" pitchFamily="34" charset="0"/>
              </a:defRPr>
            </a:lvl1pPr>
          </a:lstStyle>
          <a:p>
            <a:r>
              <a:rPr lang="da-DK" dirty="0"/>
              <a:t>Klik for at redigere titeltypografien i masteren</a:t>
            </a:r>
          </a:p>
        </p:txBody>
      </p:sp>
      <p:sp>
        <p:nvSpPr>
          <p:cNvPr id="3" name="Undertitel 2">
            <a:extLst>
              <a:ext uri="{FF2B5EF4-FFF2-40B4-BE49-F238E27FC236}">
                <a16:creationId xmlns:a16="http://schemas.microsoft.com/office/drawing/2014/main" id="{806DE2EB-4112-4D54-9317-4DFECF823547}"/>
              </a:ext>
            </a:extLst>
          </p:cNvPr>
          <p:cNvSpPr>
            <a:spLocks noGrp="1"/>
          </p:cNvSpPr>
          <p:nvPr>
            <p:ph type="subTitle" idx="1"/>
          </p:nvPr>
        </p:nvSpPr>
        <p:spPr>
          <a:xfrm>
            <a:off x="1524000" y="3602038"/>
            <a:ext cx="9144000" cy="1655762"/>
          </a:xfrm>
        </p:spPr>
        <p:txBody>
          <a:bodyPr/>
          <a:lstStyle>
            <a:lvl1pPr marL="0" indent="0" algn="ctr">
              <a:buNone/>
              <a:defRPr sz="2400">
                <a:solidFill>
                  <a:srgbClr val="366C81"/>
                </a:solidFill>
                <a:latin typeface="Arial" panose="020B0604020202020204" pitchFamily="34" charset="0"/>
                <a:ea typeface="Verdana" panose="020B060403050404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dirty="0"/>
              <a:t>Klik for at redigere undertiteltypografien i masteren</a:t>
            </a:r>
          </a:p>
        </p:txBody>
      </p:sp>
    </p:spTree>
    <p:extLst>
      <p:ext uri="{BB962C8B-B14F-4D97-AF65-F5344CB8AC3E}">
        <p14:creationId xmlns:p14="http://schemas.microsoft.com/office/powerpoint/2010/main" val="1063388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19ECDE-1170-445A-9481-C80ED86009E6}"/>
              </a:ext>
            </a:extLst>
          </p:cNvPr>
          <p:cNvSpPr>
            <a:spLocks noGrp="1"/>
          </p:cNvSpPr>
          <p:nvPr>
            <p:ph type="title"/>
          </p:nvPr>
        </p:nvSpPr>
        <p:spPr>
          <a:xfrm>
            <a:off x="606063" y="350875"/>
            <a:ext cx="3432538" cy="978295"/>
          </a:xfrm>
        </p:spPr>
        <p:txBody>
          <a:bodyPr anchor="b">
            <a:noAutofit/>
          </a:bodyPr>
          <a:lstStyle>
            <a:lvl1pPr>
              <a:defRPr sz="3200">
                <a:solidFill>
                  <a:srgbClr val="16323C"/>
                </a:solidFill>
                <a:latin typeface="Arial" panose="020B0604020202020204" pitchFamily="34" charset="0"/>
                <a:cs typeface="Arial" panose="020B0604020202020204" pitchFamily="34" charset="0"/>
              </a:defRPr>
            </a:lvl1pPr>
          </a:lstStyle>
          <a:p>
            <a:r>
              <a:rPr lang="da-DK" dirty="0"/>
              <a:t>Klik for at redigere titeltypografien i masteren</a:t>
            </a:r>
          </a:p>
        </p:txBody>
      </p:sp>
      <p:sp>
        <p:nvSpPr>
          <p:cNvPr id="3" name="Pladsholder til indhold 2">
            <a:extLst>
              <a:ext uri="{FF2B5EF4-FFF2-40B4-BE49-F238E27FC236}">
                <a16:creationId xmlns:a16="http://schemas.microsoft.com/office/drawing/2014/main" id="{BA4EBE9D-A1C9-4750-BCA7-FC6D028E3FFD}"/>
              </a:ext>
            </a:extLst>
          </p:cNvPr>
          <p:cNvSpPr>
            <a:spLocks noGrp="1"/>
          </p:cNvSpPr>
          <p:nvPr>
            <p:ph idx="1"/>
          </p:nvPr>
        </p:nvSpPr>
        <p:spPr>
          <a:xfrm>
            <a:off x="838200" y="1825625"/>
            <a:ext cx="10515600" cy="4351338"/>
          </a:xfrm>
          <a:ln>
            <a:noFill/>
          </a:ln>
        </p:spPr>
        <p:txBody>
          <a:bodyPr/>
          <a:lstStyle>
            <a:lvl1pPr>
              <a:defRPr sz="2000">
                <a:solidFill>
                  <a:srgbClr val="366C81"/>
                </a:solidFill>
                <a:latin typeface="Arial" panose="020B0604020202020204" pitchFamily="34" charset="0"/>
                <a:cs typeface="Arial" panose="020B0604020202020204" pitchFamily="34" charset="0"/>
              </a:defRPr>
            </a:lvl1pPr>
            <a:lvl2pPr>
              <a:defRPr sz="1800">
                <a:solidFill>
                  <a:srgbClr val="366C81"/>
                </a:solidFill>
                <a:latin typeface="Arial" panose="020B0604020202020204" pitchFamily="34" charset="0"/>
                <a:cs typeface="Arial" panose="020B0604020202020204" pitchFamily="34" charset="0"/>
              </a:defRPr>
            </a:lvl2pPr>
            <a:lvl3pPr>
              <a:defRPr sz="1600">
                <a:solidFill>
                  <a:srgbClr val="366C81"/>
                </a:solidFill>
                <a:latin typeface="Arial" panose="020B0604020202020204" pitchFamily="34" charset="0"/>
                <a:cs typeface="Arial" panose="020B0604020202020204" pitchFamily="34" charset="0"/>
              </a:defRPr>
            </a:lvl3pPr>
            <a:lvl4pPr>
              <a:defRPr sz="1400">
                <a:solidFill>
                  <a:srgbClr val="366C81"/>
                </a:solidFill>
                <a:latin typeface="Arial" panose="020B0604020202020204" pitchFamily="34" charset="0"/>
                <a:cs typeface="Arial" panose="020B0604020202020204" pitchFamily="34" charset="0"/>
              </a:defRPr>
            </a:lvl4pPr>
            <a:lvl5pPr>
              <a:defRPr sz="1200">
                <a:solidFill>
                  <a:srgbClr val="366C81"/>
                </a:solidFill>
                <a:latin typeface="Arial" panose="020B0604020202020204" pitchFamily="34" charset="0"/>
                <a:cs typeface="Arial" panose="020B0604020202020204" pitchFamily="34" charset="0"/>
              </a:defRPr>
            </a:lvl5p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Pladsholder til dato 3">
            <a:extLst>
              <a:ext uri="{FF2B5EF4-FFF2-40B4-BE49-F238E27FC236}">
                <a16:creationId xmlns:a16="http://schemas.microsoft.com/office/drawing/2014/main" id="{CE1E62E1-CEF0-4F83-9DF8-F6A943F04425}"/>
              </a:ext>
            </a:extLst>
          </p:cNvPr>
          <p:cNvSpPr>
            <a:spLocks noGrp="1"/>
          </p:cNvSpPr>
          <p:nvPr>
            <p:ph type="dt" sz="half" idx="10"/>
          </p:nvPr>
        </p:nvSpPr>
        <p:spPr/>
        <p:txBody>
          <a:bodyPr/>
          <a:lstStyle/>
          <a:p>
            <a:fld id="{5EBF99B9-1297-419A-8567-8864B5014CBD}" type="datetime1">
              <a:rPr lang="da-DK" smtClean="0"/>
              <a:t>31-05-2022</a:t>
            </a:fld>
            <a:endParaRPr lang="da-DK" dirty="0"/>
          </a:p>
        </p:txBody>
      </p:sp>
      <p:sp>
        <p:nvSpPr>
          <p:cNvPr id="5" name="Pladsholder til sidefod 4">
            <a:extLst>
              <a:ext uri="{FF2B5EF4-FFF2-40B4-BE49-F238E27FC236}">
                <a16:creationId xmlns:a16="http://schemas.microsoft.com/office/drawing/2014/main" id="{02EA48F6-47A8-49E0-AD61-E33584224D57}"/>
              </a:ext>
            </a:extLst>
          </p:cNvPr>
          <p:cNvSpPr>
            <a:spLocks noGrp="1"/>
          </p:cNvSpPr>
          <p:nvPr>
            <p:ph type="ftr" sz="quarter" idx="11"/>
          </p:nvPr>
        </p:nvSpPr>
        <p:spPr/>
        <p:txBody>
          <a:bodyPr/>
          <a:lstStyle/>
          <a:p>
            <a:endParaRPr lang="da-DK" dirty="0"/>
          </a:p>
        </p:txBody>
      </p:sp>
      <p:sp>
        <p:nvSpPr>
          <p:cNvPr id="6" name="Pladsholder til slidenummer 5">
            <a:extLst>
              <a:ext uri="{FF2B5EF4-FFF2-40B4-BE49-F238E27FC236}">
                <a16:creationId xmlns:a16="http://schemas.microsoft.com/office/drawing/2014/main" id="{7E67909A-53CD-490E-B30A-F77DB6F48325}"/>
              </a:ext>
            </a:extLst>
          </p:cNvPr>
          <p:cNvSpPr>
            <a:spLocks noGrp="1"/>
          </p:cNvSpPr>
          <p:nvPr>
            <p:ph type="sldNum" sz="quarter" idx="12"/>
          </p:nvPr>
        </p:nvSpPr>
        <p:spPr/>
        <p:txBody>
          <a:bodyPr/>
          <a:lstStyle/>
          <a:p>
            <a:fld id="{08BF396A-D242-4D2A-9DBD-D962379DA7F1}" type="slidenum">
              <a:rPr lang="da-DK" smtClean="0"/>
              <a:t>‹nr.›</a:t>
            </a:fld>
            <a:endParaRPr lang="da-DK" dirty="0"/>
          </a:p>
        </p:txBody>
      </p:sp>
      <p:cxnSp>
        <p:nvCxnSpPr>
          <p:cNvPr id="8" name="Lige forbindelse 7">
            <a:extLst>
              <a:ext uri="{FF2B5EF4-FFF2-40B4-BE49-F238E27FC236}">
                <a16:creationId xmlns:a16="http://schemas.microsoft.com/office/drawing/2014/main" id="{F869EC97-9CE7-465B-A1DA-97EEFFE27514}"/>
              </a:ext>
            </a:extLst>
          </p:cNvPr>
          <p:cNvCxnSpPr>
            <a:cxnSpLocks/>
          </p:cNvCxnSpPr>
          <p:nvPr userDrawn="1"/>
        </p:nvCxnSpPr>
        <p:spPr>
          <a:xfrm>
            <a:off x="593651" y="1329172"/>
            <a:ext cx="3444949" cy="0"/>
          </a:xfrm>
          <a:prstGeom prst="line">
            <a:avLst/>
          </a:prstGeom>
          <a:ln w="50800">
            <a:solidFill>
              <a:srgbClr val="E3061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4067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D1AF48-3695-4EA8-8F9E-2E2404EE5C58}"/>
              </a:ext>
            </a:extLst>
          </p:cNvPr>
          <p:cNvSpPr>
            <a:spLocks noGrp="1"/>
          </p:cNvSpPr>
          <p:nvPr>
            <p:ph type="title"/>
          </p:nvPr>
        </p:nvSpPr>
        <p:spPr>
          <a:xfrm>
            <a:off x="831850" y="1709738"/>
            <a:ext cx="10515600" cy="2852737"/>
          </a:xfrm>
        </p:spPr>
        <p:txBody>
          <a:bodyPr anchor="b"/>
          <a:lstStyle>
            <a:lvl1pPr>
              <a:defRPr sz="6000">
                <a:solidFill>
                  <a:srgbClr val="19323C"/>
                </a:solidFill>
              </a:defRPr>
            </a:lvl1pPr>
          </a:lstStyle>
          <a:p>
            <a:r>
              <a:rPr lang="da-DK" dirty="0"/>
              <a:t>Klik for at redigere titeltypografien i masteren</a:t>
            </a:r>
          </a:p>
        </p:txBody>
      </p:sp>
      <p:sp>
        <p:nvSpPr>
          <p:cNvPr id="3" name="Pladsholder til tekst 2">
            <a:extLst>
              <a:ext uri="{FF2B5EF4-FFF2-40B4-BE49-F238E27FC236}">
                <a16:creationId xmlns:a16="http://schemas.microsoft.com/office/drawing/2014/main" id="{986DEF98-E078-49F9-BC84-A0CB2C742EF8}"/>
              </a:ext>
            </a:extLst>
          </p:cNvPr>
          <p:cNvSpPr>
            <a:spLocks noGrp="1"/>
          </p:cNvSpPr>
          <p:nvPr>
            <p:ph type="body" idx="1"/>
          </p:nvPr>
        </p:nvSpPr>
        <p:spPr>
          <a:xfrm>
            <a:off x="831850" y="4589463"/>
            <a:ext cx="10515600" cy="1500187"/>
          </a:xfrm>
        </p:spPr>
        <p:txBody>
          <a:bodyPr/>
          <a:lstStyle>
            <a:lvl1pPr marL="0" indent="0">
              <a:buNone/>
              <a:defRPr sz="2400">
                <a:solidFill>
                  <a:srgbClr val="366C8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dirty="0"/>
              <a:t>Klik for at redigere teksttypografierne i masteren</a:t>
            </a:r>
          </a:p>
        </p:txBody>
      </p:sp>
      <p:sp>
        <p:nvSpPr>
          <p:cNvPr id="4" name="Pladsholder til dato 3">
            <a:extLst>
              <a:ext uri="{FF2B5EF4-FFF2-40B4-BE49-F238E27FC236}">
                <a16:creationId xmlns:a16="http://schemas.microsoft.com/office/drawing/2014/main" id="{484E17F5-D497-4ACA-9C00-849833FB36CA}"/>
              </a:ext>
            </a:extLst>
          </p:cNvPr>
          <p:cNvSpPr>
            <a:spLocks noGrp="1"/>
          </p:cNvSpPr>
          <p:nvPr>
            <p:ph type="dt" sz="half" idx="10"/>
          </p:nvPr>
        </p:nvSpPr>
        <p:spPr/>
        <p:txBody>
          <a:bodyPr/>
          <a:lstStyle/>
          <a:p>
            <a:fld id="{48F7777A-DB8E-412B-BD07-97DA3971B8D0}" type="datetime1">
              <a:rPr lang="da-DK" smtClean="0"/>
              <a:t>31-05-2022</a:t>
            </a:fld>
            <a:endParaRPr lang="da-DK"/>
          </a:p>
        </p:txBody>
      </p:sp>
      <p:sp>
        <p:nvSpPr>
          <p:cNvPr id="5" name="Pladsholder til sidefod 4">
            <a:extLst>
              <a:ext uri="{FF2B5EF4-FFF2-40B4-BE49-F238E27FC236}">
                <a16:creationId xmlns:a16="http://schemas.microsoft.com/office/drawing/2014/main" id="{39D84133-2668-41E1-B3AD-7548B44A021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DFDBC955-C096-46D7-8380-7538F2990F28}"/>
              </a:ext>
            </a:extLst>
          </p:cNvPr>
          <p:cNvSpPr>
            <a:spLocks noGrp="1"/>
          </p:cNvSpPr>
          <p:nvPr>
            <p:ph type="sldNum" sz="quarter" idx="12"/>
          </p:nvPr>
        </p:nvSpPr>
        <p:spPr/>
        <p:txBody>
          <a:bodyPr/>
          <a:lstStyle/>
          <a:p>
            <a:fld id="{08BF396A-D242-4D2A-9DBD-D962379DA7F1}" type="slidenum">
              <a:rPr lang="da-DK" smtClean="0"/>
              <a:t>‹nr.›</a:t>
            </a:fld>
            <a:endParaRPr lang="da-DK"/>
          </a:p>
        </p:txBody>
      </p:sp>
    </p:spTree>
    <p:extLst>
      <p:ext uri="{BB962C8B-B14F-4D97-AF65-F5344CB8AC3E}">
        <p14:creationId xmlns:p14="http://schemas.microsoft.com/office/powerpoint/2010/main" val="2784753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762817-4F66-47C3-BD5D-8C9FCB96F371}"/>
              </a:ext>
            </a:extLst>
          </p:cNvPr>
          <p:cNvSpPr>
            <a:spLocks noGrp="1"/>
          </p:cNvSpPr>
          <p:nvPr>
            <p:ph type="title"/>
          </p:nvPr>
        </p:nvSpPr>
        <p:spPr>
          <a:xfrm>
            <a:off x="593651" y="0"/>
            <a:ext cx="3444949" cy="1329172"/>
          </a:xfrm>
        </p:spPr>
        <p:txBody>
          <a:bodyPr anchor="b"/>
          <a:lstStyle>
            <a:lvl1pPr>
              <a:defRPr>
                <a:solidFill>
                  <a:srgbClr val="19323C"/>
                </a:solidFill>
                <a:latin typeface="Arial" panose="020B0604020202020204" pitchFamily="34" charset="0"/>
                <a:cs typeface="Arial" panose="020B0604020202020204" pitchFamily="34" charset="0"/>
              </a:defRPr>
            </a:lvl1pPr>
          </a:lstStyle>
          <a:p>
            <a:endParaRPr lang="da-DK" dirty="0"/>
          </a:p>
        </p:txBody>
      </p:sp>
      <p:sp>
        <p:nvSpPr>
          <p:cNvPr id="3" name="Pladsholder til dato 2">
            <a:extLst>
              <a:ext uri="{FF2B5EF4-FFF2-40B4-BE49-F238E27FC236}">
                <a16:creationId xmlns:a16="http://schemas.microsoft.com/office/drawing/2014/main" id="{2755AE5C-490C-40FD-A6B5-C65769441677}"/>
              </a:ext>
            </a:extLst>
          </p:cNvPr>
          <p:cNvSpPr>
            <a:spLocks noGrp="1"/>
          </p:cNvSpPr>
          <p:nvPr>
            <p:ph type="dt" sz="half" idx="10"/>
          </p:nvPr>
        </p:nvSpPr>
        <p:spPr/>
        <p:txBody>
          <a:bodyPr/>
          <a:lstStyle/>
          <a:p>
            <a:fld id="{22B5A9D2-C061-4292-9DB7-C9F4623D308E}" type="datetime1">
              <a:rPr lang="da-DK" smtClean="0"/>
              <a:t>31-05-2022</a:t>
            </a:fld>
            <a:endParaRPr lang="da-DK"/>
          </a:p>
        </p:txBody>
      </p:sp>
      <p:sp>
        <p:nvSpPr>
          <p:cNvPr id="4" name="Pladsholder til sidefod 3">
            <a:extLst>
              <a:ext uri="{FF2B5EF4-FFF2-40B4-BE49-F238E27FC236}">
                <a16:creationId xmlns:a16="http://schemas.microsoft.com/office/drawing/2014/main" id="{89591A55-B9B7-4F16-9BF3-C6628D808E02}"/>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A283F161-9B18-4509-9390-82111F6EC6C0}"/>
              </a:ext>
            </a:extLst>
          </p:cNvPr>
          <p:cNvSpPr>
            <a:spLocks noGrp="1"/>
          </p:cNvSpPr>
          <p:nvPr>
            <p:ph type="sldNum" sz="quarter" idx="12"/>
          </p:nvPr>
        </p:nvSpPr>
        <p:spPr/>
        <p:txBody>
          <a:bodyPr/>
          <a:lstStyle/>
          <a:p>
            <a:fld id="{08BF396A-D242-4D2A-9DBD-D962379DA7F1}" type="slidenum">
              <a:rPr lang="da-DK" smtClean="0"/>
              <a:t>‹nr.›</a:t>
            </a:fld>
            <a:endParaRPr lang="da-DK"/>
          </a:p>
        </p:txBody>
      </p:sp>
      <p:cxnSp>
        <p:nvCxnSpPr>
          <p:cNvPr id="7" name="Lige forbindelse 6">
            <a:extLst>
              <a:ext uri="{FF2B5EF4-FFF2-40B4-BE49-F238E27FC236}">
                <a16:creationId xmlns:a16="http://schemas.microsoft.com/office/drawing/2014/main" id="{86F039ED-0344-4440-8130-116698D9B392}"/>
              </a:ext>
            </a:extLst>
          </p:cNvPr>
          <p:cNvCxnSpPr>
            <a:cxnSpLocks/>
          </p:cNvCxnSpPr>
          <p:nvPr userDrawn="1"/>
        </p:nvCxnSpPr>
        <p:spPr>
          <a:xfrm>
            <a:off x="593651" y="1329172"/>
            <a:ext cx="3444949" cy="0"/>
          </a:xfrm>
          <a:prstGeom prst="line">
            <a:avLst/>
          </a:prstGeom>
          <a:ln w="50800">
            <a:solidFill>
              <a:srgbClr val="E3061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3430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DEBF2F3D-C8E0-4F80-AC9E-EE9E061BE55F}"/>
              </a:ext>
            </a:extLst>
          </p:cNvPr>
          <p:cNvSpPr>
            <a:spLocks noGrp="1"/>
          </p:cNvSpPr>
          <p:nvPr>
            <p:ph type="dt" sz="half" idx="10"/>
          </p:nvPr>
        </p:nvSpPr>
        <p:spPr/>
        <p:txBody>
          <a:bodyPr/>
          <a:lstStyle/>
          <a:p>
            <a:fld id="{788372FE-970C-41F3-8A6F-362D40E17D1D}" type="datetime1">
              <a:rPr lang="da-DK" smtClean="0"/>
              <a:t>31-05-2022</a:t>
            </a:fld>
            <a:endParaRPr lang="da-DK"/>
          </a:p>
        </p:txBody>
      </p:sp>
      <p:sp>
        <p:nvSpPr>
          <p:cNvPr id="3" name="Pladsholder til sidefod 2">
            <a:extLst>
              <a:ext uri="{FF2B5EF4-FFF2-40B4-BE49-F238E27FC236}">
                <a16:creationId xmlns:a16="http://schemas.microsoft.com/office/drawing/2014/main" id="{D666BAD9-CDCB-4954-9FF6-59F1A19C935E}"/>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B229B54F-ACFC-4F8E-90E1-79AD6A1EEF5B}"/>
              </a:ext>
            </a:extLst>
          </p:cNvPr>
          <p:cNvSpPr>
            <a:spLocks noGrp="1"/>
          </p:cNvSpPr>
          <p:nvPr>
            <p:ph type="sldNum" sz="quarter" idx="12"/>
          </p:nvPr>
        </p:nvSpPr>
        <p:spPr/>
        <p:txBody>
          <a:bodyPr/>
          <a:lstStyle/>
          <a:p>
            <a:fld id="{08BF396A-D242-4D2A-9DBD-D962379DA7F1}" type="slidenum">
              <a:rPr lang="da-DK" smtClean="0"/>
              <a:t>‹nr.›</a:t>
            </a:fld>
            <a:endParaRPr lang="da-DK"/>
          </a:p>
        </p:txBody>
      </p:sp>
    </p:spTree>
    <p:extLst>
      <p:ext uri="{BB962C8B-B14F-4D97-AF65-F5344CB8AC3E}">
        <p14:creationId xmlns:p14="http://schemas.microsoft.com/office/powerpoint/2010/main" val="90337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20E6ED-9B07-419D-BB40-21B2165046B0}"/>
              </a:ext>
            </a:extLst>
          </p:cNvPr>
          <p:cNvSpPr>
            <a:spLocks noGrp="1"/>
          </p:cNvSpPr>
          <p:nvPr>
            <p:ph type="ctrTitle"/>
          </p:nvPr>
        </p:nvSpPr>
        <p:spPr>
          <a:xfrm>
            <a:off x="805220" y="2235200"/>
            <a:ext cx="4126173" cy="2387600"/>
          </a:xfrm>
          <a:ln>
            <a:noFill/>
          </a:ln>
        </p:spPr>
        <p:txBody>
          <a:bodyPr anchor="ctr">
            <a:noAutofit/>
          </a:bodyPr>
          <a:lstStyle>
            <a:lvl1pPr algn="r">
              <a:defRPr sz="4000" b="1">
                <a:solidFill>
                  <a:srgbClr val="E30613"/>
                </a:solidFill>
                <a:latin typeface="Arial" panose="020B0604020202020204" pitchFamily="34" charset="0"/>
                <a:ea typeface="Verdana" panose="020B0604030504040204" pitchFamily="34" charset="0"/>
                <a:cs typeface="Arial" panose="020B0604020202020204" pitchFamily="34" charset="0"/>
              </a:defRPr>
            </a:lvl1pPr>
          </a:lstStyle>
          <a:p>
            <a:r>
              <a:rPr lang="da-DK" dirty="0"/>
              <a:t>Klik for at redigere titeltypografi</a:t>
            </a:r>
          </a:p>
        </p:txBody>
      </p:sp>
      <p:sp>
        <p:nvSpPr>
          <p:cNvPr id="3" name="Undertitel 2">
            <a:extLst>
              <a:ext uri="{FF2B5EF4-FFF2-40B4-BE49-F238E27FC236}">
                <a16:creationId xmlns:a16="http://schemas.microsoft.com/office/drawing/2014/main" id="{806DE2EB-4112-4D54-9317-4DFECF823547}"/>
              </a:ext>
            </a:extLst>
          </p:cNvPr>
          <p:cNvSpPr>
            <a:spLocks noGrp="1"/>
          </p:cNvSpPr>
          <p:nvPr>
            <p:ph type="subTitle" idx="1" hasCustomPrompt="1"/>
          </p:nvPr>
        </p:nvSpPr>
        <p:spPr>
          <a:xfrm>
            <a:off x="5386316" y="2601119"/>
            <a:ext cx="4904096" cy="1655762"/>
          </a:xfrm>
          <a:noFill/>
          <a:ln>
            <a:noFill/>
          </a:ln>
        </p:spPr>
        <p:txBody>
          <a:bodyPr anchor="ctr">
            <a:normAutofit/>
          </a:bodyPr>
          <a:lstStyle>
            <a:lvl1pPr marL="0" indent="0" algn="l">
              <a:buNone/>
              <a:defRPr sz="3200" b="1">
                <a:solidFill>
                  <a:srgbClr val="94C11C"/>
                </a:solidFill>
                <a:latin typeface="Arial" panose="020B0604020202020204" pitchFamily="34" charset="0"/>
                <a:ea typeface="Verdana" panose="020B060403050404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dirty="0"/>
              <a:t>Klik for at rediger undertiteltypografien</a:t>
            </a:r>
            <a:br>
              <a:rPr lang="da-DK" dirty="0"/>
            </a:br>
            <a:r>
              <a:rPr lang="da-DK" dirty="0"/>
              <a:t>i masteren</a:t>
            </a:r>
          </a:p>
        </p:txBody>
      </p:sp>
      <p:cxnSp>
        <p:nvCxnSpPr>
          <p:cNvPr id="12" name="Lige forbindelse 11">
            <a:extLst>
              <a:ext uri="{FF2B5EF4-FFF2-40B4-BE49-F238E27FC236}">
                <a16:creationId xmlns:a16="http://schemas.microsoft.com/office/drawing/2014/main" id="{976DF1F6-49F7-49DD-B777-FA0D07F52D35}"/>
              </a:ext>
            </a:extLst>
          </p:cNvPr>
          <p:cNvCxnSpPr/>
          <p:nvPr userDrawn="1"/>
        </p:nvCxnSpPr>
        <p:spPr>
          <a:xfrm>
            <a:off x="5158854" y="2025000"/>
            <a:ext cx="0" cy="2808000"/>
          </a:xfrm>
          <a:prstGeom prst="line">
            <a:avLst/>
          </a:prstGeom>
          <a:ln w="50800">
            <a:solidFill>
              <a:srgbClr val="16323C"/>
            </a:solidFill>
          </a:ln>
        </p:spPr>
        <p:style>
          <a:lnRef idx="1">
            <a:schemeClr val="accent1"/>
          </a:lnRef>
          <a:fillRef idx="0">
            <a:schemeClr val="accent1"/>
          </a:fillRef>
          <a:effectRef idx="0">
            <a:schemeClr val="accent1"/>
          </a:effectRef>
          <a:fontRef idx="minor">
            <a:schemeClr val="tx1"/>
          </a:fontRef>
        </p:style>
      </p:cxnSp>
      <p:sp>
        <p:nvSpPr>
          <p:cNvPr id="21" name="Pladsholder til dato 20">
            <a:extLst>
              <a:ext uri="{FF2B5EF4-FFF2-40B4-BE49-F238E27FC236}">
                <a16:creationId xmlns:a16="http://schemas.microsoft.com/office/drawing/2014/main" id="{C3217C36-CC29-4E74-AE73-CE1B22C5CFD1}"/>
              </a:ext>
            </a:extLst>
          </p:cNvPr>
          <p:cNvSpPr>
            <a:spLocks noGrp="1"/>
          </p:cNvSpPr>
          <p:nvPr>
            <p:ph type="dt" sz="half" idx="14"/>
          </p:nvPr>
        </p:nvSpPr>
        <p:spPr/>
        <p:txBody>
          <a:bodyPr/>
          <a:lstStyle/>
          <a:p>
            <a:fld id="{A1D078CF-C847-4626-AC7F-CE5852AC512F}" type="datetime1">
              <a:rPr lang="da-DK" smtClean="0"/>
              <a:t>31-05-2022</a:t>
            </a:fld>
            <a:endParaRPr lang="da-DK"/>
          </a:p>
        </p:txBody>
      </p:sp>
      <p:sp>
        <p:nvSpPr>
          <p:cNvPr id="22" name="Pladsholder til sidefod 21">
            <a:extLst>
              <a:ext uri="{FF2B5EF4-FFF2-40B4-BE49-F238E27FC236}">
                <a16:creationId xmlns:a16="http://schemas.microsoft.com/office/drawing/2014/main" id="{7ABD220B-8ADE-4BD2-AA13-327D4AE86D2E}"/>
              </a:ext>
            </a:extLst>
          </p:cNvPr>
          <p:cNvSpPr>
            <a:spLocks noGrp="1"/>
          </p:cNvSpPr>
          <p:nvPr>
            <p:ph type="ftr" sz="quarter" idx="15"/>
          </p:nvPr>
        </p:nvSpPr>
        <p:spPr/>
        <p:txBody>
          <a:bodyPr/>
          <a:lstStyle/>
          <a:p>
            <a:endParaRPr lang="da-DK" dirty="0"/>
          </a:p>
        </p:txBody>
      </p:sp>
      <p:sp>
        <p:nvSpPr>
          <p:cNvPr id="23" name="Pladsholder til slidenummer 22">
            <a:extLst>
              <a:ext uri="{FF2B5EF4-FFF2-40B4-BE49-F238E27FC236}">
                <a16:creationId xmlns:a16="http://schemas.microsoft.com/office/drawing/2014/main" id="{248A2F3D-45D5-4892-A9CC-5B17667EF90A}"/>
              </a:ext>
            </a:extLst>
          </p:cNvPr>
          <p:cNvSpPr>
            <a:spLocks noGrp="1"/>
          </p:cNvSpPr>
          <p:nvPr>
            <p:ph type="sldNum" sz="quarter" idx="16"/>
          </p:nvPr>
        </p:nvSpPr>
        <p:spPr/>
        <p:txBody>
          <a:bodyPr/>
          <a:lstStyle>
            <a:lvl1pPr>
              <a:defRPr b="1">
                <a:solidFill>
                  <a:srgbClr val="FFFFFF"/>
                </a:solidFill>
              </a:defRPr>
            </a:lvl1pPr>
          </a:lstStyle>
          <a:p>
            <a:fld id="{08BF396A-D242-4D2A-9DBD-D962379DA7F1}" type="slidenum">
              <a:rPr lang="da-DK" smtClean="0"/>
              <a:pPr/>
              <a:t>‹nr.›</a:t>
            </a:fld>
            <a:endParaRPr lang="da-DK" dirty="0"/>
          </a:p>
        </p:txBody>
      </p:sp>
    </p:spTree>
    <p:extLst>
      <p:ext uri="{BB962C8B-B14F-4D97-AF65-F5344CB8AC3E}">
        <p14:creationId xmlns:p14="http://schemas.microsoft.com/office/powerpoint/2010/main" val="2970302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theme" Target="../theme/theme1.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BC9F3893-CD20-43B2-A62F-A78EC2CC429D}"/>
              </a:ext>
            </a:extLst>
          </p:cNvPr>
          <p:cNvSpPr/>
          <p:nvPr userDrawn="1"/>
        </p:nvSpPr>
        <p:spPr>
          <a:xfrm>
            <a:off x="0" y="-11113"/>
            <a:ext cx="12192000" cy="6201741"/>
          </a:xfrm>
          <a:prstGeom prst="rect">
            <a:avLst/>
          </a:prstGeom>
          <a:solidFill>
            <a:srgbClr val="ECEF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graphicFrame>
        <p:nvGraphicFramePr>
          <p:cNvPr id="8" name="Object 7" hidden="1">
            <a:extLst>
              <a:ext uri="{FF2B5EF4-FFF2-40B4-BE49-F238E27FC236}">
                <a16:creationId xmlns:a16="http://schemas.microsoft.com/office/drawing/2014/main" id="{412DDE29-C41F-4FD6-8E67-FDB25457182B}"/>
              </a:ext>
            </a:extLst>
          </p:cNvPr>
          <p:cNvGraphicFramePr>
            <a:graphicFrameLocks noChangeAspect="1"/>
          </p:cNvGraphicFramePr>
          <p:nvPr userDrawn="1">
            <p:custDataLst>
              <p:tags r:id="rId9"/>
            </p:custDataLst>
            <p:extLst>
              <p:ext uri="{D42A27DB-BD31-4B8C-83A1-F6EECF244321}">
                <p14:modId xmlns:p14="http://schemas.microsoft.com/office/powerpoint/2010/main" val="14326719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30" name="think-cell Slide" r:id="rId10" imgW="395" imgH="394" progId="TCLayout.ActiveDocument.1">
                  <p:embed/>
                </p:oleObj>
              </mc:Choice>
              <mc:Fallback>
                <p:oleObj name="think-cell Slide" r:id="rId10" imgW="395" imgH="394" progId="TCLayout.ActiveDocument.1">
                  <p:embed/>
                  <p:pic>
                    <p:nvPicPr>
                      <p:cNvPr id="0" name=""/>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10" name="Rektangel 9">
            <a:extLst>
              <a:ext uri="{FF2B5EF4-FFF2-40B4-BE49-F238E27FC236}">
                <a16:creationId xmlns:a16="http://schemas.microsoft.com/office/drawing/2014/main" id="{C0B94138-834A-41AC-8F9F-F029BED02837}"/>
              </a:ext>
            </a:extLst>
          </p:cNvPr>
          <p:cNvSpPr/>
          <p:nvPr userDrawn="1"/>
        </p:nvSpPr>
        <p:spPr>
          <a:xfrm>
            <a:off x="0" y="6165850"/>
            <a:ext cx="12192000" cy="692150"/>
          </a:xfrm>
          <a:prstGeom prst="rect">
            <a:avLst/>
          </a:prstGeom>
          <a:solidFill>
            <a:srgbClr val="366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366C81"/>
              </a:solidFill>
            </a:endParaRPr>
          </a:p>
        </p:txBody>
      </p:sp>
      <p:sp>
        <p:nvSpPr>
          <p:cNvPr id="2" name="Pladsholder til titel 1">
            <a:extLst>
              <a:ext uri="{FF2B5EF4-FFF2-40B4-BE49-F238E27FC236}">
                <a16:creationId xmlns:a16="http://schemas.microsoft.com/office/drawing/2014/main" id="{AADFA3CB-BFFF-44CE-8370-93285C9793ED}"/>
              </a:ext>
            </a:extLst>
          </p:cNvPr>
          <p:cNvSpPr>
            <a:spLocks noGrp="1"/>
          </p:cNvSpPr>
          <p:nvPr>
            <p:ph type="title"/>
          </p:nvPr>
        </p:nvSpPr>
        <p:spPr>
          <a:xfrm>
            <a:off x="838200" y="365125"/>
            <a:ext cx="10515600" cy="1325563"/>
          </a:xfrm>
          <a:prstGeom prst="rect">
            <a:avLst/>
          </a:prstGeom>
          <a:ln>
            <a:noFill/>
          </a:ln>
        </p:spPr>
        <p:txBody>
          <a:bodyPr vert="horz" lIns="91440" tIns="45720" rIns="91440" bIns="45720" rtlCol="0" anchor="ctr">
            <a:normAutofit/>
          </a:bodyPr>
          <a:lstStyle/>
          <a:p>
            <a:r>
              <a:rPr lang="da-DK" dirty="0"/>
              <a:t>Klik for at redigere titeltypografien i masteren</a:t>
            </a:r>
          </a:p>
        </p:txBody>
      </p:sp>
      <p:sp>
        <p:nvSpPr>
          <p:cNvPr id="3" name="Pladsholder til tekst 2">
            <a:extLst>
              <a:ext uri="{FF2B5EF4-FFF2-40B4-BE49-F238E27FC236}">
                <a16:creationId xmlns:a16="http://schemas.microsoft.com/office/drawing/2014/main" id="{5192DE91-466A-4F6E-91AA-A85E0374B8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Pladsholder til dato 3">
            <a:extLst>
              <a:ext uri="{FF2B5EF4-FFF2-40B4-BE49-F238E27FC236}">
                <a16:creationId xmlns:a16="http://schemas.microsoft.com/office/drawing/2014/main" id="{3F001A62-4F2D-46E0-89A1-A7C4032F8A6A}"/>
              </a:ext>
            </a:extLst>
          </p:cNvPr>
          <p:cNvSpPr>
            <a:spLocks noGrp="1"/>
          </p:cNvSpPr>
          <p:nvPr>
            <p:ph type="dt" sz="half" idx="2"/>
          </p:nvPr>
        </p:nvSpPr>
        <p:spPr>
          <a:xfrm>
            <a:off x="838200" y="6311900"/>
            <a:ext cx="2743200" cy="409575"/>
          </a:xfrm>
          <a:prstGeom prst="rect">
            <a:avLst/>
          </a:prstGeom>
        </p:spPr>
        <p:txBody>
          <a:bodyPr vert="horz" lIns="91440" tIns="45720" rIns="91440" bIns="45720" rtlCol="0" anchor="ctr"/>
          <a:lstStyle>
            <a:lvl1pPr algn="l">
              <a:defRPr sz="1050">
                <a:solidFill>
                  <a:srgbClr val="FFFFFF"/>
                </a:solidFill>
                <a:latin typeface="Arial" panose="020B0604020202020204" pitchFamily="34" charset="0"/>
                <a:ea typeface="Verdana" panose="020B0604030504040204" pitchFamily="34" charset="0"/>
                <a:cs typeface="Arial" panose="020B0604020202020204" pitchFamily="34" charset="0"/>
              </a:defRPr>
            </a:lvl1pPr>
          </a:lstStyle>
          <a:p>
            <a:fld id="{A1D078CF-C847-4626-AC7F-CE5852AC512F}" type="datetime1">
              <a:rPr lang="da-DK" smtClean="0"/>
              <a:pPr/>
              <a:t>31-05-2022</a:t>
            </a:fld>
            <a:endParaRPr lang="da-DK" dirty="0"/>
          </a:p>
        </p:txBody>
      </p:sp>
      <p:sp>
        <p:nvSpPr>
          <p:cNvPr id="5" name="Pladsholder til sidefod 4">
            <a:extLst>
              <a:ext uri="{FF2B5EF4-FFF2-40B4-BE49-F238E27FC236}">
                <a16:creationId xmlns:a16="http://schemas.microsoft.com/office/drawing/2014/main" id="{05E2E26B-99C1-47BA-9535-523F16FCA943}"/>
              </a:ext>
            </a:extLst>
          </p:cNvPr>
          <p:cNvSpPr>
            <a:spLocks noGrp="1"/>
          </p:cNvSpPr>
          <p:nvPr>
            <p:ph type="ftr" sz="quarter" idx="3"/>
          </p:nvPr>
        </p:nvSpPr>
        <p:spPr>
          <a:xfrm>
            <a:off x="4038600" y="6311900"/>
            <a:ext cx="4114800" cy="409575"/>
          </a:xfrm>
          <a:prstGeom prst="rect">
            <a:avLst/>
          </a:prstGeom>
        </p:spPr>
        <p:txBody>
          <a:bodyPr vert="horz" lIns="91440" tIns="45720" rIns="91440" bIns="45720" rtlCol="0" anchor="ctr"/>
          <a:lstStyle>
            <a:lvl1pPr algn="ctr">
              <a:defRPr sz="1000">
                <a:solidFill>
                  <a:srgbClr val="FFFFFF"/>
                </a:solidFill>
                <a:latin typeface="Arial" panose="020B0604020202020204" pitchFamily="34" charset="0"/>
                <a:cs typeface="Arial" panose="020B0604020202020204" pitchFamily="34" charset="0"/>
              </a:defRPr>
            </a:lvl1pPr>
          </a:lstStyle>
          <a:p>
            <a:endParaRPr lang="da-DK" dirty="0"/>
          </a:p>
        </p:txBody>
      </p:sp>
      <p:sp>
        <p:nvSpPr>
          <p:cNvPr id="6" name="Pladsholder til slidenummer 5">
            <a:extLst>
              <a:ext uri="{FF2B5EF4-FFF2-40B4-BE49-F238E27FC236}">
                <a16:creationId xmlns:a16="http://schemas.microsoft.com/office/drawing/2014/main" id="{552B23AE-11C5-4889-9E31-1ECC2012F090}"/>
              </a:ext>
            </a:extLst>
          </p:cNvPr>
          <p:cNvSpPr>
            <a:spLocks noGrp="1"/>
          </p:cNvSpPr>
          <p:nvPr>
            <p:ph type="sldNum" sz="quarter" idx="4"/>
          </p:nvPr>
        </p:nvSpPr>
        <p:spPr>
          <a:xfrm>
            <a:off x="8570400" y="6441204"/>
            <a:ext cx="605746" cy="163318"/>
          </a:xfrm>
          <a:prstGeom prst="rect">
            <a:avLst/>
          </a:prstGeom>
        </p:spPr>
        <p:txBody>
          <a:bodyPr vert="horz" lIns="91440" tIns="45720" rIns="91440" bIns="45720" rtlCol="0" anchor="ctr"/>
          <a:lstStyle>
            <a:lvl1pPr algn="r">
              <a:defRPr sz="1200" b="1">
                <a:solidFill>
                  <a:srgbClr val="FFFFFF"/>
                </a:solidFill>
                <a:latin typeface="LF Press Sans Caps" panose="020B0000000000000000" pitchFamily="34" charset="0"/>
              </a:defRPr>
            </a:lvl1pPr>
          </a:lstStyle>
          <a:p>
            <a:fld id="{08BF396A-D242-4D2A-9DBD-D962379DA7F1}" type="slidenum">
              <a:rPr lang="da-DK" smtClean="0"/>
              <a:pPr/>
              <a:t>‹nr.›</a:t>
            </a:fld>
            <a:endParaRPr lang="da-DK" dirty="0"/>
          </a:p>
        </p:txBody>
      </p:sp>
      <p:pic>
        <p:nvPicPr>
          <p:cNvPr id="12" name="Billede 11">
            <a:extLst>
              <a:ext uri="{FF2B5EF4-FFF2-40B4-BE49-F238E27FC236}">
                <a16:creationId xmlns:a16="http://schemas.microsoft.com/office/drawing/2014/main" id="{DA20DDAD-D010-43A6-835F-C1E3B60F26FD}"/>
              </a:ext>
            </a:extLst>
          </p:cNvPr>
          <p:cNvPicPr>
            <a:picLocks noChangeAspect="1"/>
          </p:cNvPicPr>
          <p:nvPr userDrawn="1"/>
        </p:nvPicPr>
        <p:blipFill>
          <a:blip r:embed="rId12">
            <a:extLst>
              <a:ext uri="{28A0092B-C50C-407E-A947-70E740481C1C}">
                <a14:useLocalDpi xmlns:a14="http://schemas.microsoft.com/office/drawing/2010/main" val="0"/>
              </a:ext>
            </a:extLst>
          </a:blip>
          <a:srcRect/>
          <a:stretch/>
        </p:blipFill>
        <p:spPr>
          <a:xfrm>
            <a:off x="9318625" y="6455707"/>
            <a:ext cx="1852102" cy="151119"/>
          </a:xfrm>
          <a:prstGeom prst="rect">
            <a:avLst/>
          </a:prstGeom>
        </p:spPr>
      </p:pic>
      <p:sp>
        <p:nvSpPr>
          <p:cNvPr id="13" name="Ellipse 12">
            <a:extLst>
              <a:ext uri="{FF2B5EF4-FFF2-40B4-BE49-F238E27FC236}">
                <a16:creationId xmlns:a16="http://schemas.microsoft.com/office/drawing/2014/main" id="{E1F43032-42D4-4918-AFFC-41004CD5E71E}"/>
              </a:ext>
            </a:extLst>
          </p:cNvPr>
          <p:cNvSpPr/>
          <p:nvPr userDrawn="1"/>
        </p:nvSpPr>
        <p:spPr>
          <a:xfrm>
            <a:off x="9184226" y="6310312"/>
            <a:ext cx="18000" cy="409575"/>
          </a:xfrm>
          <a:prstGeom prst="ellipse">
            <a:avLst/>
          </a:prstGeom>
          <a:solidFill>
            <a:srgbClr val="E30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054890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4" r:id="rId4"/>
    <p:sldLayoutId id="2147483655" r:id="rId5"/>
    <p:sldLayoutId id="2147483681" r:id="rId6"/>
  </p:sldLayoutIdLst>
  <p:hf hdr="0" ftr="0" dt="0"/>
  <p:txStyles>
    <p:titleStyle>
      <a:lvl1pPr algn="l" defTabSz="914400" rtl="0" eaLnBrk="1" latinLnBrk="0" hangingPunct="1">
        <a:lnSpc>
          <a:spcPct val="90000"/>
        </a:lnSpc>
        <a:spcBef>
          <a:spcPct val="0"/>
        </a:spcBef>
        <a:buNone/>
        <a:defRPr sz="3600" b="1" kern="1200">
          <a:solidFill>
            <a:srgbClr val="16323C"/>
          </a:solidFill>
          <a:latin typeface="Arial" panose="020B0604020202020204" pitchFamily="34" charset="0"/>
          <a:ea typeface="Verdana" panose="020B0604030504040204" pitchFamily="34" charset="0"/>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66C81"/>
          </a:solidFill>
          <a:latin typeface="Arial" panose="020B0604020202020204" pitchFamily="34" charset="0"/>
          <a:ea typeface="Verdana" panose="020B0604030504040204" pitchFamily="34"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66C81"/>
          </a:solidFill>
          <a:latin typeface="Arial" panose="020B0604020202020204" pitchFamily="34" charset="0"/>
          <a:ea typeface="Verdana" panose="020B0604030504040204" pitchFamily="34" charset="0"/>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66C81"/>
          </a:solidFill>
          <a:latin typeface="Arial" panose="020B0604020202020204" pitchFamily="34" charset="0"/>
          <a:ea typeface="Verdana" panose="020B0604030504040204" pitchFamily="34" charset="0"/>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66C81"/>
          </a:solidFill>
          <a:latin typeface="Arial" panose="020B0604020202020204" pitchFamily="34" charset="0"/>
          <a:ea typeface="Verdana" panose="020B0604030504040204" pitchFamily="34" charset="0"/>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66C81"/>
          </a:solidFill>
          <a:latin typeface="Arial" panose="020B0604020202020204" pitchFamily="34" charset="0"/>
          <a:ea typeface="Verdana" panose="020B0604030504040204" pitchFamily="34" charset="0"/>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33">
          <p15:clr>
            <a:srgbClr val="F26B43"/>
          </p15:clr>
        </p15:guide>
        <p15:guide id="2" pos="7151">
          <p15:clr>
            <a:srgbClr val="F26B43"/>
          </p15:clr>
        </p15:guide>
        <p15:guide id="3" orient="horz" pos="388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8" Type="http://schemas.openxmlformats.org/officeDocument/2006/relationships/hyperlink" Target="https://altomkost.dk/raad-og-anbefalinger/de-officielle-kostraad-godt-for-sundhed-og-klima/" TargetMode="External"/><Relationship Id="rId3" Type="http://schemas.openxmlformats.org/officeDocument/2006/relationships/slideLayout" Target="../slideLayouts/slideLayout2.xml"/><Relationship Id="rId7" Type="http://schemas.openxmlformats.org/officeDocument/2006/relationships/hyperlink" Target="https://www.foedevarestyrelsen.dk/Leksikon/Sider/Det-oekologiske-spisemaerke.aspx" TargetMode="Externa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notesSlide" Target="../notesSlides/notesSlid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oekologifonden@oekologifonden.dk"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ww.foedevarestyrelsen.dk/Leksikon/Sider/Det-oekologiske-spisemaerke.aspx" TargetMode="External"/><Relationship Id="rId2" Type="http://schemas.openxmlformats.org/officeDocument/2006/relationships/hyperlink" Target="https://altomkost.dk/raad-og-anbefalinger/de-officielle-kostraad-godt-for-sundhed-og-klima/"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FCAF0420-3883-4C2E-826D-8347A226F46A}"/>
              </a:ext>
            </a:extLst>
          </p:cNvPr>
          <p:cNvSpPr/>
          <p:nvPr/>
        </p:nvSpPr>
        <p:spPr>
          <a:xfrm>
            <a:off x="-1" y="0"/>
            <a:ext cx="12191999" cy="6858000"/>
          </a:xfrm>
          <a:prstGeom prst="rect">
            <a:avLst/>
          </a:prstGeom>
          <a:solidFill>
            <a:srgbClr val="366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800" dirty="0"/>
          </a:p>
        </p:txBody>
      </p:sp>
      <p:sp>
        <p:nvSpPr>
          <p:cNvPr id="10" name="Rektangel 9">
            <a:extLst>
              <a:ext uri="{FF2B5EF4-FFF2-40B4-BE49-F238E27FC236}">
                <a16:creationId xmlns:a16="http://schemas.microsoft.com/office/drawing/2014/main" id="{9ABA48B6-34B1-4FBF-AA2D-443D86326AA7}"/>
              </a:ext>
            </a:extLst>
          </p:cNvPr>
          <p:cNvSpPr/>
          <p:nvPr/>
        </p:nvSpPr>
        <p:spPr>
          <a:xfrm>
            <a:off x="3655302" y="3759807"/>
            <a:ext cx="4881391" cy="1077218"/>
          </a:xfrm>
          <a:prstGeom prst="rect">
            <a:avLst/>
          </a:prstGeom>
        </p:spPr>
        <p:txBody>
          <a:bodyPr wrap="square">
            <a:spAutoFit/>
          </a:bodyPr>
          <a:lstStyle/>
          <a:p>
            <a:pPr algn="ctr"/>
            <a:r>
              <a:rPr lang="da-DK" sz="3200" dirty="0">
                <a:solidFill>
                  <a:srgbClr val="94C11C"/>
                </a:solidFill>
                <a:latin typeface="LF Press Sans Light" panose="020B0000000000000000" pitchFamily="34" charset="0"/>
                <a:ea typeface="Verdana" panose="020B0604030504040204" pitchFamily="34" charset="0"/>
                <a:cs typeface="Arial" panose="020B0604020202020204" pitchFamily="34" charset="0"/>
              </a:rPr>
              <a:t>Køkkenomstilling  </a:t>
            </a:r>
          </a:p>
          <a:p>
            <a:pPr algn="ctr"/>
            <a:r>
              <a:rPr lang="da-DK" sz="3200" dirty="0">
                <a:solidFill>
                  <a:srgbClr val="94C11C"/>
                </a:solidFill>
                <a:latin typeface="LF Press Sans Light" panose="020B0000000000000000" pitchFamily="34" charset="0"/>
                <a:ea typeface="Verdana" panose="020B0604030504040204" pitchFamily="34" charset="0"/>
                <a:cs typeface="Arial" panose="020B0604020202020204" pitchFamily="34" charset="0"/>
              </a:rPr>
              <a:t>Strategi 2022-2025</a:t>
            </a:r>
          </a:p>
        </p:txBody>
      </p:sp>
      <p:cxnSp>
        <p:nvCxnSpPr>
          <p:cNvPr id="3" name="Lige forbindelse 2">
            <a:extLst>
              <a:ext uri="{FF2B5EF4-FFF2-40B4-BE49-F238E27FC236}">
                <a16:creationId xmlns:a16="http://schemas.microsoft.com/office/drawing/2014/main" id="{4F61592A-E794-46F2-8675-BACB0FAA9C70}"/>
              </a:ext>
            </a:extLst>
          </p:cNvPr>
          <p:cNvCxnSpPr>
            <a:cxnSpLocks/>
          </p:cNvCxnSpPr>
          <p:nvPr/>
        </p:nvCxnSpPr>
        <p:spPr>
          <a:xfrm flipH="1">
            <a:off x="1638189" y="3668972"/>
            <a:ext cx="8915621" cy="0"/>
          </a:xfrm>
          <a:prstGeom prst="line">
            <a:avLst/>
          </a:prstGeom>
          <a:ln w="34925">
            <a:solidFill>
              <a:srgbClr val="E30613">
                <a:alpha val="90000"/>
              </a:srgbClr>
            </a:solidFill>
          </a:ln>
        </p:spPr>
        <p:style>
          <a:lnRef idx="1">
            <a:schemeClr val="accent1"/>
          </a:lnRef>
          <a:fillRef idx="0">
            <a:schemeClr val="accent1"/>
          </a:fillRef>
          <a:effectRef idx="0">
            <a:schemeClr val="accent1"/>
          </a:effectRef>
          <a:fontRef idx="minor">
            <a:schemeClr val="tx1"/>
          </a:fontRef>
        </p:style>
      </p:cxnSp>
      <p:sp>
        <p:nvSpPr>
          <p:cNvPr id="6" name="Pladsholder til indhold 2">
            <a:extLst>
              <a:ext uri="{FF2B5EF4-FFF2-40B4-BE49-F238E27FC236}">
                <a16:creationId xmlns:a16="http://schemas.microsoft.com/office/drawing/2014/main" id="{4DC086F1-8657-400E-80F0-EB5745C56322}"/>
              </a:ext>
            </a:extLst>
          </p:cNvPr>
          <p:cNvSpPr txBox="1">
            <a:spLocks/>
          </p:cNvSpPr>
          <p:nvPr/>
        </p:nvSpPr>
        <p:spPr>
          <a:xfrm>
            <a:off x="11081119" y="6391739"/>
            <a:ext cx="1037502" cy="28159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rgbClr val="A1BA89"/>
                </a:solidFill>
                <a:latin typeface="Arial" panose="020B0604020202020204" pitchFamily="34" charset="0"/>
                <a:ea typeface="Verdana" panose="020B0604030504040204" pitchFamily="34" charset="0"/>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rgbClr val="A1BA89"/>
                </a:solidFill>
                <a:latin typeface="Arial" panose="020B0604020202020204" pitchFamily="34" charset="0"/>
                <a:ea typeface="Verdana" panose="020B0604030504040204" pitchFamily="34" charset="0"/>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rgbClr val="A1BA89"/>
                </a:solidFill>
                <a:latin typeface="Arial" panose="020B0604020202020204" pitchFamily="34" charset="0"/>
                <a:ea typeface="Verdana" panose="020B0604030504040204" pitchFamily="34" charset="0"/>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rgbClr val="A1BA89"/>
                </a:solidFill>
                <a:latin typeface="Arial" panose="020B0604020202020204" pitchFamily="34" charset="0"/>
                <a:ea typeface="Verdana" panose="020B0604030504040204" pitchFamily="34" charset="0"/>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rgbClr val="A1BA89"/>
                </a:solidFill>
                <a:latin typeface="Arial" panose="020B0604020202020204" pitchFamily="34" charset="0"/>
                <a:ea typeface="Verdana" panose="020B0604030504040204" pitchFamily="34" charset="0"/>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da-DK" sz="1200" dirty="0">
                <a:solidFill>
                  <a:srgbClr val="52614A"/>
                </a:solidFill>
              </a:rPr>
              <a:t>Maj 2021</a:t>
            </a:r>
          </a:p>
        </p:txBody>
      </p:sp>
      <p:pic>
        <p:nvPicPr>
          <p:cNvPr id="36" name="Billede 35">
            <a:extLst>
              <a:ext uri="{FF2B5EF4-FFF2-40B4-BE49-F238E27FC236}">
                <a16:creationId xmlns:a16="http://schemas.microsoft.com/office/drawing/2014/main" id="{4901525F-6EFD-4494-AED4-B58DCE9A630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541618" y="3012160"/>
            <a:ext cx="5108757" cy="416839"/>
          </a:xfrm>
          <a:prstGeom prst="rect">
            <a:avLst/>
          </a:prstGeom>
        </p:spPr>
      </p:pic>
      <p:sp>
        <p:nvSpPr>
          <p:cNvPr id="8" name="Pladsholder til indhold 2">
            <a:extLst>
              <a:ext uri="{FF2B5EF4-FFF2-40B4-BE49-F238E27FC236}">
                <a16:creationId xmlns:a16="http://schemas.microsoft.com/office/drawing/2014/main" id="{DD8F04B4-A004-4250-A08A-688515DAEDD2}"/>
              </a:ext>
            </a:extLst>
          </p:cNvPr>
          <p:cNvSpPr txBox="1">
            <a:spLocks/>
          </p:cNvSpPr>
          <p:nvPr/>
        </p:nvSpPr>
        <p:spPr>
          <a:xfrm>
            <a:off x="10313377" y="6391739"/>
            <a:ext cx="1805244" cy="28159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rgbClr val="A1BA89"/>
                </a:solidFill>
                <a:latin typeface="Arial" panose="020B0604020202020204" pitchFamily="34" charset="0"/>
                <a:ea typeface="Verdana" panose="020B0604030504040204" pitchFamily="34" charset="0"/>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rgbClr val="A1BA89"/>
                </a:solidFill>
                <a:latin typeface="Arial" panose="020B0604020202020204" pitchFamily="34" charset="0"/>
                <a:ea typeface="Verdana" panose="020B0604030504040204" pitchFamily="34" charset="0"/>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rgbClr val="A1BA89"/>
                </a:solidFill>
                <a:latin typeface="Arial" panose="020B0604020202020204" pitchFamily="34" charset="0"/>
                <a:ea typeface="Verdana" panose="020B0604030504040204" pitchFamily="34" charset="0"/>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rgbClr val="A1BA89"/>
                </a:solidFill>
                <a:latin typeface="Arial" panose="020B0604020202020204" pitchFamily="34" charset="0"/>
                <a:ea typeface="Verdana" panose="020B0604030504040204" pitchFamily="34" charset="0"/>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rgbClr val="A1BA89"/>
                </a:solidFill>
                <a:latin typeface="Arial" panose="020B0604020202020204" pitchFamily="34" charset="0"/>
                <a:ea typeface="Verdana" panose="020B0604030504040204" pitchFamily="34" charset="0"/>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da-DK" sz="1200" dirty="0">
                <a:solidFill>
                  <a:schemeClr val="bg1"/>
                </a:solidFill>
              </a:rPr>
              <a:t>Opdateret 2022</a:t>
            </a:r>
          </a:p>
        </p:txBody>
      </p:sp>
    </p:spTree>
    <p:extLst>
      <p:ext uri="{BB962C8B-B14F-4D97-AF65-F5344CB8AC3E}">
        <p14:creationId xmlns:p14="http://schemas.microsoft.com/office/powerpoint/2010/main" val="2307680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116C9D-E0F8-40C8-BCA9-B06CE71B544D}"/>
              </a:ext>
            </a:extLst>
          </p:cNvPr>
          <p:cNvSpPr>
            <a:spLocks noGrp="1"/>
          </p:cNvSpPr>
          <p:nvPr>
            <p:ph type="title"/>
          </p:nvPr>
        </p:nvSpPr>
        <p:spPr>
          <a:xfrm>
            <a:off x="593651" y="659215"/>
            <a:ext cx="3521149" cy="595525"/>
          </a:xfrm>
        </p:spPr>
        <p:txBody>
          <a:bodyPr>
            <a:normAutofit/>
          </a:bodyPr>
          <a:lstStyle/>
          <a:p>
            <a:r>
              <a:rPr lang="da-DK" sz="3200" dirty="0"/>
              <a:t>Regelgrundlaget</a:t>
            </a:r>
          </a:p>
        </p:txBody>
      </p:sp>
      <p:sp>
        <p:nvSpPr>
          <p:cNvPr id="3" name="Pladsholder til slidenummer 2">
            <a:extLst>
              <a:ext uri="{FF2B5EF4-FFF2-40B4-BE49-F238E27FC236}">
                <a16:creationId xmlns:a16="http://schemas.microsoft.com/office/drawing/2014/main" id="{EAA09DBB-9709-4036-AECE-79958B13DBAE}"/>
              </a:ext>
            </a:extLst>
          </p:cNvPr>
          <p:cNvSpPr>
            <a:spLocks noGrp="1"/>
          </p:cNvSpPr>
          <p:nvPr>
            <p:ph type="sldNum" sz="quarter" idx="12"/>
          </p:nvPr>
        </p:nvSpPr>
        <p:spPr/>
        <p:txBody>
          <a:bodyPr/>
          <a:lstStyle/>
          <a:p>
            <a:r>
              <a:rPr lang="da-DK" dirty="0"/>
              <a:t>10</a:t>
            </a:r>
          </a:p>
        </p:txBody>
      </p:sp>
      <p:sp>
        <p:nvSpPr>
          <p:cNvPr id="12" name="Rektangel 11">
            <a:extLst>
              <a:ext uri="{FF2B5EF4-FFF2-40B4-BE49-F238E27FC236}">
                <a16:creationId xmlns:a16="http://schemas.microsoft.com/office/drawing/2014/main" id="{5DE05FD9-23BA-4619-87F7-D5DF0487C5D7}"/>
              </a:ext>
            </a:extLst>
          </p:cNvPr>
          <p:cNvSpPr/>
          <p:nvPr/>
        </p:nvSpPr>
        <p:spPr>
          <a:xfrm>
            <a:off x="593649" y="1551843"/>
            <a:ext cx="10458281" cy="4189417"/>
          </a:xfrm>
          <a:prstGeom prst="rect">
            <a:avLst/>
          </a:prstGeom>
        </p:spPr>
        <p:txBody>
          <a:bodyPr wrap="square">
            <a:spAutoFit/>
          </a:bodyPr>
          <a:lstStyle/>
          <a:p>
            <a:pPr>
              <a:lnSpc>
                <a:spcPct val="106000"/>
              </a:lnSpc>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Fondens midler skal anvendes i overensstemmelse med landbrugsstøtteloven og bekendtgørelserne udstedt i medfør heraf samt EU’s statsstøtteregler.</a:t>
            </a:r>
          </a:p>
          <a:p>
            <a:pPr>
              <a:lnSpc>
                <a:spcPct val="106000"/>
              </a:lnSpc>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a:p>
            <a:pPr>
              <a:lnSpc>
                <a:spcPct val="106000"/>
              </a:lnSpc>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Overholdelse af EU’s statsstøtteregler vil primært blive vurderet med udgangspunkt i Bekendtgørelse om støtte til fordel for primær jordbrugsproduktion og forarbejdning af landbrugsprodukter omfattet af EU’s statsstøtteregler og finansieret af landbrugets promille- og produktionsafgiftsfonde m.v. (aktivitetsbekendtgørelsen), som er en udmøntning af EU-Kommissionens statsstøttegodkendelse. </a:t>
            </a:r>
          </a:p>
          <a:p>
            <a:pPr>
              <a:lnSpc>
                <a:spcPct val="106000"/>
              </a:lnSpc>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a:p>
            <a:pPr>
              <a:lnSpc>
                <a:spcPct val="106000"/>
              </a:lnSpc>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De aktivitetsområder, som er omfattet af godkendelsen, er sammenfattet under en række kapitler i aktivitetsbekendtgørelsen. Derudover er der mulighed for at give tilskud til projekter, som ikke medfører risiko for konkurrenceforvridning mellem medlemslande samt til konkurrenceforvridende projekter under de minimis-reglerne. </a:t>
            </a:r>
          </a:p>
          <a:p>
            <a:pPr>
              <a:lnSpc>
                <a:spcPct val="106000"/>
              </a:lnSpc>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a:p>
            <a:pPr>
              <a:lnSpc>
                <a:spcPct val="106000"/>
              </a:lnSpc>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Under Køkkenomstillingspuljen vil tilskud til virksomheder blive ydet efter reglerne om de minimis-støtte, jf. Kommissionens forordning nr. 1407/2013 af 18. december 2013 om anvendelse af artikel 107 og 108 i traktaten om Den Europæiske Unions Funktionsmåde på de minimis-støtte. </a:t>
            </a:r>
            <a:r>
              <a:rPr lang="da-DK" sz="1200" dirty="0">
                <a:solidFill>
                  <a:schemeClr val="tx2"/>
                </a:solidFill>
                <a:latin typeface="Arial" panose="020B0604020202020204" pitchFamily="34" charset="0"/>
                <a:ea typeface="Verdana" panose="020B0604030504040204" pitchFamily="34" charset="0"/>
                <a:cs typeface="Arial" panose="020B0604020202020204" pitchFamily="34" charset="0"/>
              </a:rPr>
              <a:t>Dette indebærer et krav om en tro- og love erklæring om hidtidig modtaget de minimis støtte. </a:t>
            </a:r>
          </a:p>
          <a:p>
            <a:pPr>
              <a:lnSpc>
                <a:spcPct val="106000"/>
              </a:lnSpc>
            </a:pPr>
            <a:endParaRPr lang="da-DK" sz="1200" dirty="0">
              <a:solidFill>
                <a:schemeClr val="tx2"/>
              </a:solidFill>
              <a:latin typeface="Arial" panose="020B0604020202020204" pitchFamily="34" charset="0"/>
              <a:ea typeface="Verdana" panose="020B0604030504040204" pitchFamily="34" charset="0"/>
              <a:cs typeface="Arial" panose="020B0604020202020204" pitchFamily="34" charset="0"/>
            </a:endParaRPr>
          </a:p>
          <a:p>
            <a:pPr>
              <a:lnSpc>
                <a:spcPct val="106000"/>
              </a:lnSpc>
            </a:pPr>
            <a:r>
              <a:rPr lang="da-DK" sz="1200" dirty="0">
                <a:solidFill>
                  <a:schemeClr val="tx2"/>
                </a:solidFill>
                <a:latin typeface="Arial" panose="020B0604020202020204" pitchFamily="34" charset="0"/>
                <a:ea typeface="Verdana" panose="020B0604030504040204" pitchFamily="34" charset="0"/>
                <a:cs typeface="Arial" panose="020B0604020202020204" pitchFamily="34" charset="0"/>
              </a:rPr>
              <a:t>Tilskud til offentlige køkkener kan gives som ”ej statsstøtte”. Det indebærer et krav om en tro- og love erklæring om følgende: </a:t>
            </a:r>
          </a:p>
          <a:p>
            <a:pPr marL="228600" indent="-228600">
              <a:lnSpc>
                <a:spcPct val="106000"/>
              </a:lnSpc>
              <a:buFont typeface="+mj-lt"/>
              <a:buAutoNum type="arabicPeriod"/>
            </a:pPr>
            <a:r>
              <a:rPr lang="da-DK" sz="1200" dirty="0">
                <a:solidFill>
                  <a:schemeClr val="tx2"/>
                </a:solidFill>
                <a:latin typeface="Arial" panose="020B0604020202020204" pitchFamily="34" charset="0"/>
                <a:ea typeface="Verdana" panose="020B0604030504040204" pitchFamily="34" charset="0"/>
                <a:cs typeface="Arial" panose="020B0604020202020204" pitchFamily="34" charset="0"/>
              </a:rPr>
              <a:t>Køkkenet serverer alene mad til borgere i offentlig regi – dvs. offentlige institutioner såsom hospitaler, uddannelsesinstitutioner, daginstitutioner, plejehjem, rådhuset og lignende forvaltningsenheder o.l.  </a:t>
            </a:r>
          </a:p>
          <a:p>
            <a:pPr marL="228600" indent="-228600">
              <a:lnSpc>
                <a:spcPct val="106000"/>
              </a:lnSpc>
              <a:buFont typeface="+mj-lt"/>
              <a:buAutoNum type="arabicPeriod"/>
            </a:pPr>
            <a:r>
              <a:rPr lang="da-DK" sz="1200" dirty="0">
                <a:solidFill>
                  <a:schemeClr val="tx2"/>
                </a:solidFill>
                <a:latin typeface="Arial" panose="020B0604020202020204" pitchFamily="34" charset="0"/>
                <a:ea typeface="Verdana" panose="020B0604030504040204" pitchFamily="34" charset="0"/>
                <a:cs typeface="Arial" panose="020B0604020202020204" pitchFamily="34" charset="0"/>
              </a:rPr>
              <a:t>Ansvaret for driften af køkkenet, herunder indkøb og tilberedning, ligger hos myndigheden dvs. kommunen, regionen eller staten</a:t>
            </a:r>
          </a:p>
          <a:p>
            <a:pPr marL="228600" indent="-228600">
              <a:lnSpc>
                <a:spcPct val="106000"/>
              </a:lnSpc>
              <a:buFont typeface="+mj-lt"/>
              <a:buAutoNum type="arabicPeriod"/>
            </a:pPr>
            <a:r>
              <a:rPr lang="da-DK" sz="1200" dirty="0">
                <a:solidFill>
                  <a:schemeClr val="tx2"/>
                </a:solidFill>
                <a:latin typeface="Arial" panose="020B0604020202020204" pitchFamily="34" charset="0"/>
                <a:ea typeface="Verdana" panose="020B0604030504040204" pitchFamily="34" charset="0"/>
                <a:cs typeface="Arial" panose="020B0604020202020204" pitchFamily="34" charset="0"/>
              </a:rPr>
              <a:t>Alle medarbejdere som modtager et kompetenceforløb, er offentlige ansatte af kommunen, regionen eller staten</a:t>
            </a:r>
          </a:p>
          <a:p>
            <a:pPr>
              <a:lnSpc>
                <a:spcPct val="106000"/>
              </a:lnSpc>
            </a:pPr>
            <a:endParaRPr lang="da-DK" sz="1200" dirty="0">
              <a:solidFill>
                <a:schemeClr val="tx2"/>
              </a:solidFill>
              <a:latin typeface="Arial" panose="020B0604020202020204" pitchFamily="34" charset="0"/>
              <a:ea typeface="Verdana" panose="020B0604030504040204" pitchFamily="34" charset="0"/>
              <a:cs typeface="Arial" panose="020B0604020202020204" pitchFamily="34" charset="0"/>
            </a:endParaRPr>
          </a:p>
          <a:p>
            <a:pPr>
              <a:lnSpc>
                <a:spcPct val="106000"/>
              </a:lnSpc>
            </a:pPr>
            <a:r>
              <a:rPr lang="da-DK" sz="1200" dirty="0">
                <a:solidFill>
                  <a:schemeClr val="tx2"/>
                </a:solidFill>
                <a:latin typeface="Arial" panose="020B0604020202020204" pitchFamily="34" charset="0"/>
                <a:ea typeface="Verdana" panose="020B0604030504040204" pitchFamily="34" charset="0"/>
                <a:cs typeface="Arial" panose="020B0604020202020204" pitchFamily="34" charset="0"/>
              </a:rPr>
              <a:t>Begge erklæringer er tilgængelig på fondens hjemmeside samme sted som ansøgningsmaterialet. </a:t>
            </a:r>
          </a:p>
        </p:txBody>
      </p:sp>
      <p:sp>
        <p:nvSpPr>
          <p:cNvPr id="7" name="Pladsholder til sidefod 4">
            <a:extLst>
              <a:ext uri="{FF2B5EF4-FFF2-40B4-BE49-F238E27FC236}">
                <a16:creationId xmlns:a16="http://schemas.microsoft.com/office/drawing/2014/main" id="{4A78FD45-6310-434F-ACE2-2D319AEA69EA}"/>
              </a:ext>
            </a:extLst>
          </p:cNvPr>
          <p:cNvSpPr txBox="1">
            <a:spLocks/>
          </p:cNvSpPr>
          <p:nvPr/>
        </p:nvSpPr>
        <p:spPr>
          <a:xfrm>
            <a:off x="593651" y="6411917"/>
            <a:ext cx="2422203" cy="385210"/>
          </a:xfrm>
          <a:prstGeom prst="rect">
            <a:avLst/>
          </a:prstGeom>
        </p:spPr>
        <p:txBody>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sz="1100" b="1" dirty="0">
                <a:solidFill>
                  <a:srgbClr val="94C11C"/>
                </a:solidFill>
                <a:latin typeface="Arial" panose="020B0604020202020204" pitchFamily="34" charset="0"/>
                <a:cs typeface="Arial" panose="020B0604020202020204" pitchFamily="34" charset="0"/>
              </a:rPr>
              <a:t>Køkkenomstilling 2022-2025</a:t>
            </a:r>
          </a:p>
        </p:txBody>
      </p:sp>
    </p:spTree>
    <p:extLst>
      <p:ext uri="{BB962C8B-B14F-4D97-AF65-F5344CB8AC3E}">
        <p14:creationId xmlns:p14="http://schemas.microsoft.com/office/powerpoint/2010/main" val="4036234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116C9D-E0F8-40C8-BCA9-B06CE71B544D}"/>
              </a:ext>
            </a:extLst>
          </p:cNvPr>
          <p:cNvSpPr>
            <a:spLocks noGrp="1"/>
          </p:cNvSpPr>
          <p:nvPr>
            <p:ph type="title"/>
          </p:nvPr>
        </p:nvSpPr>
        <p:spPr>
          <a:xfrm>
            <a:off x="593651" y="659215"/>
            <a:ext cx="4365211" cy="595525"/>
          </a:xfrm>
        </p:spPr>
        <p:txBody>
          <a:bodyPr>
            <a:normAutofit fontScale="90000"/>
          </a:bodyPr>
          <a:lstStyle/>
          <a:p>
            <a:r>
              <a:rPr lang="da-DK" sz="3200" dirty="0"/>
              <a:t>Om de minimis tilskud</a:t>
            </a:r>
          </a:p>
        </p:txBody>
      </p:sp>
      <p:sp>
        <p:nvSpPr>
          <p:cNvPr id="3" name="Pladsholder til slidenummer 2">
            <a:extLst>
              <a:ext uri="{FF2B5EF4-FFF2-40B4-BE49-F238E27FC236}">
                <a16:creationId xmlns:a16="http://schemas.microsoft.com/office/drawing/2014/main" id="{EAA09DBB-9709-4036-AECE-79958B13DBAE}"/>
              </a:ext>
            </a:extLst>
          </p:cNvPr>
          <p:cNvSpPr>
            <a:spLocks noGrp="1"/>
          </p:cNvSpPr>
          <p:nvPr>
            <p:ph type="sldNum" sz="quarter" idx="12"/>
          </p:nvPr>
        </p:nvSpPr>
        <p:spPr/>
        <p:txBody>
          <a:bodyPr/>
          <a:lstStyle/>
          <a:p>
            <a:r>
              <a:rPr lang="da-DK" dirty="0"/>
              <a:t>11</a:t>
            </a:r>
          </a:p>
        </p:txBody>
      </p:sp>
      <p:sp>
        <p:nvSpPr>
          <p:cNvPr id="12" name="Rektangel 11">
            <a:extLst>
              <a:ext uri="{FF2B5EF4-FFF2-40B4-BE49-F238E27FC236}">
                <a16:creationId xmlns:a16="http://schemas.microsoft.com/office/drawing/2014/main" id="{5DE05FD9-23BA-4619-87F7-D5DF0487C5D7}"/>
              </a:ext>
            </a:extLst>
          </p:cNvPr>
          <p:cNvSpPr/>
          <p:nvPr/>
        </p:nvSpPr>
        <p:spPr>
          <a:xfrm>
            <a:off x="593650" y="1551843"/>
            <a:ext cx="9570257" cy="3993657"/>
          </a:xfrm>
          <a:prstGeom prst="rect">
            <a:avLst/>
          </a:prstGeom>
        </p:spPr>
        <p:txBody>
          <a:bodyPr wrap="square">
            <a:spAutoFit/>
          </a:bodyPr>
          <a:lstStyle/>
          <a:p>
            <a:pPr>
              <a:lnSpc>
                <a:spcPct val="106000"/>
              </a:lnSpc>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Tilskud til projekter hvor virksomheder opnår en konkret fordel, vil blive ydet efter reglerne om de minimis-støtte, jf. Kommissionens forordning nr. 1407/2013 af 18. december 2013 om anvendelse af artikel 107 og 108 i traktaten om Den Europæiske Unions Funktionsmåde på de minimis-støtte.</a:t>
            </a:r>
          </a:p>
          <a:p>
            <a:pPr>
              <a:lnSpc>
                <a:spcPct val="106000"/>
              </a:lnSpc>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a:p>
            <a:pPr>
              <a:lnSpc>
                <a:spcPct val="106000"/>
              </a:lnSpc>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Ifølge forordningen må den samlede de minimis-støtte ydet til en enkelt virksomhed ikke overstige 200.000 euro over en periode på tre regnskabsår. </a:t>
            </a:r>
          </a:p>
          <a:p>
            <a:pPr>
              <a:lnSpc>
                <a:spcPct val="106000"/>
              </a:lnSpc>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a:p>
            <a:pPr>
              <a:lnSpc>
                <a:spcPct val="106000"/>
              </a:lnSpc>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De virksomheder, som under et bevilget projekt deltager i et kompetenceforløb, får en direkte fordel af fondens tilskud og betragtes således som de egentlige tilskudsmodtagere.</a:t>
            </a:r>
          </a:p>
          <a:p>
            <a:pPr>
              <a:lnSpc>
                <a:spcPct val="106000"/>
              </a:lnSpc>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a:p>
            <a:pPr>
              <a:lnSpc>
                <a:spcPct val="106000"/>
              </a:lnSpc>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Projektejer har ansvaret for skriftligt at oplyse virksomhederne om værdien af den fordel, de opnår ved modtagelse af et kompetenceforløb. Projektejer skal samtidig oplyse virksomhederne om, at tilskuddet er ydet som de minimis støtte under ovennævnte forordning. </a:t>
            </a:r>
          </a:p>
          <a:p>
            <a:pPr>
              <a:lnSpc>
                <a:spcPct val="106000"/>
              </a:lnSpc>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a:p>
            <a:pPr>
              <a:lnSpc>
                <a:spcPct val="106000"/>
              </a:lnSpc>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Projektejer skal derudover sørge for, at virksomhederne erklærer sig om hidtidig modtaget de minimis tilskud, hvorved projektejer kan kontrollere, at virksomheden kan deltage i et kompetenceforløb i overensstemmelse</a:t>
            </a:r>
            <a:r>
              <a:rPr lang="da-DK" sz="1200" dirty="0">
                <a:solidFill>
                  <a:srgbClr val="FF0000"/>
                </a:solidFill>
                <a:latin typeface="Arial" panose="020B0604020202020204" pitchFamily="34" charset="0"/>
                <a:ea typeface="Verdana" panose="020B0604030504040204" pitchFamily="34" charset="0"/>
                <a:cs typeface="Arial" panose="020B0604020202020204" pitchFamily="34" charset="0"/>
              </a:rPr>
              <a:t> </a:t>
            </a: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med Kommissionens forordning nr. 1407/2013 af 18. december 2013 om anvendelse af artikel 107 og 108 i traktaten om Den Europæiske Unions Funktionsmåde på de minimis-støtte. </a:t>
            </a:r>
          </a:p>
          <a:p>
            <a:pPr>
              <a:lnSpc>
                <a:spcPct val="106000"/>
              </a:lnSpc>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a:p>
            <a:pPr>
              <a:lnSpc>
                <a:spcPct val="106000"/>
              </a:lnSpc>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Fondens de minimis erklæring kan tilgås på fondens hjemmeside sammen med det øvrige ansøgningsmateriale. I erklæringen findes mere information om de minimis-bestemmelserne. </a:t>
            </a:r>
          </a:p>
          <a:p>
            <a:pPr>
              <a:lnSpc>
                <a:spcPct val="106000"/>
              </a:lnSpc>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p:txBody>
      </p:sp>
      <p:sp>
        <p:nvSpPr>
          <p:cNvPr id="7" name="Pladsholder til sidefod 4">
            <a:extLst>
              <a:ext uri="{FF2B5EF4-FFF2-40B4-BE49-F238E27FC236}">
                <a16:creationId xmlns:a16="http://schemas.microsoft.com/office/drawing/2014/main" id="{6B4A1258-85F1-46D3-B593-5B15CE295F93}"/>
              </a:ext>
            </a:extLst>
          </p:cNvPr>
          <p:cNvSpPr txBox="1">
            <a:spLocks/>
          </p:cNvSpPr>
          <p:nvPr/>
        </p:nvSpPr>
        <p:spPr>
          <a:xfrm>
            <a:off x="593651" y="6411917"/>
            <a:ext cx="2422203" cy="385210"/>
          </a:xfrm>
          <a:prstGeom prst="rect">
            <a:avLst/>
          </a:prstGeom>
        </p:spPr>
        <p:txBody>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sz="1100" b="1" dirty="0">
                <a:solidFill>
                  <a:srgbClr val="94C11C"/>
                </a:solidFill>
                <a:latin typeface="Arial" panose="020B0604020202020204" pitchFamily="34" charset="0"/>
                <a:cs typeface="Arial" panose="020B0604020202020204" pitchFamily="34" charset="0"/>
              </a:rPr>
              <a:t>Køkkenomstilling 2022-2025</a:t>
            </a:r>
          </a:p>
        </p:txBody>
      </p:sp>
    </p:spTree>
    <p:extLst>
      <p:ext uri="{BB962C8B-B14F-4D97-AF65-F5344CB8AC3E}">
        <p14:creationId xmlns:p14="http://schemas.microsoft.com/office/powerpoint/2010/main" val="3638824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dsholder til slidenummer 4">
            <a:extLst>
              <a:ext uri="{FF2B5EF4-FFF2-40B4-BE49-F238E27FC236}">
                <a16:creationId xmlns:a16="http://schemas.microsoft.com/office/drawing/2014/main" id="{1446F07A-C374-4B20-AE2E-16E25844184A}"/>
              </a:ext>
            </a:extLst>
          </p:cNvPr>
          <p:cNvSpPr>
            <a:spLocks noGrp="1"/>
          </p:cNvSpPr>
          <p:nvPr>
            <p:ph type="sldNum" sz="quarter" idx="16"/>
          </p:nvPr>
        </p:nvSpPr>
        <p:spPr/>
        <p:txBody>
          <a:bodyPr/>
          <a:lstStyle/>
          <a:p>
            <a:r>
              <a:rPr lang="da-DK" dirty="0"/>
              <a:t>12</a:t>
            </a:r>
          </a:p>
        </p:txBody>
      </p:sp>
      <p:sp>
        <p:nvSpPr>
          <p:cNvPr id="6" name="Titel 2">
            <a:extLst>
              <a:ext uri="{FF2B5EF4-FFF2-40B4-BE49-F238E27FC236}">
                <a16:creationId xmlns:a16="http://schemas.microsoft.com/office/drawing/2014/main" id="{4246B47E-BF8E-4D83-86C2-1F5F2E4F3E03}"/>
              </a:ext>
            </a:extLst>
          </p:cNvPr>
          <p:cNvSpPr>
            <a:spLocks noGrp="1"/>
          </p:cNvSpPr>
          <p:nvPr>
            <p:ph type="ctrTitle"/>
          </p:nvPr>
        </p:nvSpPr>
        <p:spPr>
          <a:xfrm>
            <a:off x="804863" y="2235200"/>
            <a:ext cx="4125912" cy="2387600"/>
          </a:xfrm>
        </p:spPr>
        <p:txBody>
          <a:bodyPr>
            <a:normAutofit/>
          </a:bodyPr>
          <a:lstStyle/>
          <a:p>
            <a:r>
              <a:rPr lang="da-DK" dirty="0"/>
              <a:t>TILDELINGS</a:t>
            </a:r>
            <a:br>
              <a:rPr lang="da-DK" dirty="0"/>
            </a:br>
            <a:r>
              <a:rPr lang="da-DK" dirty="0"/>
              <a:t>KRITERIER</a:t>
            </a:r>
          </a:p>
        </p:txBody>
      </p:sp>
      <p:sp>
        <p:nvSpPr>
          <p:cNvPr id="9" name="Undertitel 3">
            <a:extLst>
              <a:ext uri="{FF2B5EF4-FFF2-40B4-BE49-F238E27FC236}">
                <a16:creationId xmlns:a16="http://schemas.microsoft.com/office/drawing/2014/main" id="{A1630496-3DD0-4818-ABC3-67BC2D889014}"/>
              </a:ext>
            </a:extLst>
          </p:cNvPr>
          <p:cNvSpPr>
            <a:spLocks noGrp="1"/>
          </p:cNvSpPr>
          <p:nvPr>
            <p:ph type="subTitle" idx="1"/>
          </p:nvPr>
        </p:nvSpPr>
        <p:spPr>
          <a:xfrm>
            <a:off x="5386388" y="2002971"/>
            <a:ext cx="6000749" cy="2847703"/>
          </a:xfrm>
        </p:spPr>
        <p:txBody>
          <a:bodyPr>
            <a:normAutofit/>
          </a:bodyPr>
          <a:lstStyle/>
          <a:p>
            <a:r>
              <a:rPr lang="da-DK" sz="2400" dirty="0"/>
              <a:t>Til brug for fondens vurdering og prioritering af ansøgninger er der fastlagt en række kriterier</a:t>
            </a:r>
          </a:p>
        </p:txBody>
      </p:sp>
      <p:sp>
        <p:nvSpPr>
          <p:cNvPr id="7" name="Pladsholder til sidefod 4">
            <a:extLst>
              <a:ext uri="{FF2B5EF4-FFF2-40B4-BE49-F238E27FC236}">
                <a16:creationId xmlns:a16="http://schemas.microsoft.com/office/drawing/2014/main" id="{02B9B20B-AFA9-47B2-80C0-796DDD041A85}"/>
              </a:ext>
            </a:extLst>
          </p:cNvPr>
          <p:cNvSpPr txBox="1">
            <a:spLocks/>
          </p:cNvSpPr>
          <p:nvPr/>
        </p:nvSpPr>
        <p:spPr>
          <a:xfrm>
            <a:off x="593651" y="6411917"/>
            <a:ext cx="2422203" cy="385210"/>
          </a:xfrm>
          <a:prstGeom prst="rect">
            <a:avLst/>
          </a:prstGeom>
        </p:spPr>
        <p:txBody>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sz="1100" b="1" dirty="0">
                <a:solidFill>
                  <a:srgbClr val="94C11C"/>
                </a:solidFill>
                <a:latin typeface="Arial" panose="020B0604020202020204" pitchFamily="34" charset="0"/>
                <a:cs typeface="Arial" panose="020B0604020202020204" pitchFamily="34" charset="0"/>
              </a:rPr>
              <a:t>Køkkenomstilling 2022-2025</a:t>
            </a:r>
          </a:p>
        </p:txBody>
      </p:sp>
    </p:spTree>
    <p:extLst>
      <p:ext uri="{BB962C8B-B14F-4D97-AF65-F5344CB8AC3E}">
        <p14:creationId xmlns:p14="http://schemas.microsoft.com/office/powerpoint/2010/main" val="562467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8DE12F23-F914-4F32-8288-6216B920C77E}"/>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4" name="think-cell Slide" r:id="rId5" imgW="395" imgH="394" progId="TCLayout.ActiveDocument.1">
                  <p:embed/>
                </p:oleObj>
              </mc:Choice>
              <mc:Fallback>
                <p:oleObj name="think-cell Slide" r:id="rId5" imgW="395" imgH="394" progId="TCLayout.ActiveDocument.1">
                  <p:embed/>
                  <p:pic>
                    <p:nvPicPr>
                      <p:cNvPr id="6" name="Object 5" hidden="1">
                        <a:extLst>
                          <a:ext uri="{FF2B5EF4-FFF2-40B4-BE49-F238E27FC236}">
                            <a16:creationId xmlns:a16="http://schemas.microsoft.com/office/drawing/2014/main" id="{8DE12F23-F914-4F32-8288-6216B920C77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A89433E6-9F4D-4ED1-8AFC-03E38BC1DAB4}"/>
              </a:ext>
            </a:extLst>
          </p:cNvPr>
          <p:cNvSpPr>
            <a:spLocks noGrp="1"/>
          </p:cNvSpPr>
          <p:nvPr>
            <p:ph type="title"/>
          </p:nvPr>
        </p:nvSpPr>
        <p:spPr>
          <a:xfrm>
            <a:off x="606063" y="797440"/>
            <a:ext cx="10408778" cy="457310"/>
          </a:xfrm>
        </p:spPr>
        <p:txBody>
          <a:bodyPr vert="horz">
            <a:noAutofit/>
          </a:bodyPr>
          <a:lstStyle/>
          <a:p>
            <a:r>
              <a:rPr lang="da-DK" dirty="0">
                <a:solidFill>
                  <a:srgbClr val="19323C"/>
                </a:solidFill>
              </a:rPr>
              <a:t>Tildelingskriterier</a:t>
            </a:r>
          </a:p>
        </p:txBody>
      </p:sp>
      <p:sp>
        <p:nvSpPr>
          <p:cNvPr id="11" name="Pladsholder til indhold 2">
            <a:extLst>
              <a:ext uri="{FF2B5EF4-FFF2-40B4-BE49-F238E27FC236}">
                <a16:creationId xmlns:a16="http://schemas.microsoft.com/office/drawing/2014/main" id="{9909C270-7522-4C43-9F60-26523679837F}"/>
              </a:ext>
            </a:extLst>
          </p:cNvPr>
          <p:cNvSpPr txBox="1">
            <a:spLocks/>
          </p:cNvSpPr>
          <p:nvPr/>
        </p:nvSpPr>
        <p:spPr>
          <a:xfrm>
            <a:off x="541052" y="1746981"/>
            <a:ext cx="7644585" cy="315033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2"/>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2"/>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2"/>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2"/>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6000"/>
              </a:lnSpc>
              <a:spcBef>
                <a:spcPts val="600"/>
              </a:spcBef>
              <a:buFont typeface="Arial" panose="020B0604020202020204" pitchFamily="34" charset="0"/>
              <a:buNone/>
            </a:pPr>
            <a:r>
              <a:rPr lang="da-DK" sz="1200" b="1" dirty="0">
                <a:solidFill>
                  <a:srgbClr val="366C81"/>
                </a:solidFill>
                <a:latin typeface="Arial" panose="020B0604020202020204" pitchFamily="34" charset="0"/>
                <a:cs typeface="Arial" panose="020B0604020202020204" pitchFamily="34" charset="0"/>
              </a:rPr>
              <a:t>Fondens vurdering og prioritering af ansøgninger vil ske på baggrund af en række kriterier </a:t>
            </a:r>
          </a:p>
          <a:p>
            <a:pPr marL="0" indent="0">
              <a:lnSpc>
                <a:spcPct val="106000"/>
              </a:lnSpc>
              <a:spcBef>
                <a:spcPts val="600"/>
              </a:spcBef>
              <a:buFont typeface="Arial" panose="020B0604020202020204" pitchFamily="34" charset="0"/>
              <a:buNone/>
            </a:pPr>
            <a:endParaRPr lang="da-DK" sz="1200" b="1" dirty="0">
              <a:solidFill>
                <a:srgbClr val="366C81"/>
              </a:solidFill>
              <a:latin typeface="Arial" panose="020B0604020202020204" pitchFamily="34" charset="0"/>
              <a:cs typeface="Arial" panose="020B0604020202020204" pitchFamily="34" charset="0"/>
            </a:endParaRPr>
          </a:p>
          <a:p>
            <a:pPr>
              <a:lnSpc>
                <a:spcPct val="106000"/>
              </a:lnSpc>
              <a:spcBef>
                <a:spcPts val="600"/>
              </a:spcBef>
            </a:pPr>
            <a:r>
              <a:rPr lang="da-DK" sz="1200" dirty="0">
                <a:solidFill>
                  <a:srgbClr val="366C81"/>
                </a:solidFill>
                <a:latin typeface="Arial" panose="020B0604020202020204" pitchFamily="34" charset="0"/>
                <a:cs typeface="Arial" panose="020B0604020202020204" pitchFamily="34" charset="0"/>
              </a:rPr>
              <a:t>Fonden sigter mod en geografisk spredning af indsatsen. </a:t>
            </a:r>
          </a:p>
          <a:p>
            <a:pPr>
              <a:lnSpc>
                <a:spcPct val="106000"/>
              </a:lnSpc>
              <a:spcBef>
                <a:spcPts val="600"/>
              </a:spcBef>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a:p>
            <a:pPr>
              <a:lnSpc>
                <a:spcPct val="106000"/>
              </a:lnSpc>
              <a:spcBef>
                <a:spcPts val="600"/>
              </a:spcBef>
            </a:pPr>
            <a:r>
              <a:rPr lang="da-DK" sz="1200" dirty="0">
                <a:solidFill>
                  <a:srgbClr val="366C81"/>
                </a:solidFill>
                <a:latin typeface="Arial" panose="020B0604020202020204" pitchFamily="34" charset="0"/>
                <a:cs typeface="Arial" panose="020B0604020202020204" pitchFamily="34" charset="0"/>
              </a:rPr>
              <a:t>Vækst i indkøb af økologiske fødevarer</a:t>
            </a:r>
          </a:p>
          <a:p>
            <a:pPr>
              <a:lnSpc>
                <a:spcPct val="106000"/>
              </a:lnSpc>
              <a:spcBef>
                <a:spcPts val="600"/>
              </a:spcBef>
            </a:pPr>
            <a:r>
              <a:rPr lang="da-DK" sz="1200" dirty="0">
                <a:solidFill>
                  <a:srgbClr val="366C81"/>
                </a:solidFill>
                <a:latin typeface="Arial" panose="020B0604020202020204" pitchFamily="34" charset="0"/>
                <a:cs typeface="Arial" panose="020B0604020202020204" pitchFamily="34" charset="0"/>
                <a:hlinkClick r:id="rId7"/>
              </a:rPr>
              <a:t>Det Økologiske Spisemærke </a:t>
            </a:r>
            <a:r>
              <a:rPr lang="da-DK" sz="1200" dirty="0">
                <a:solidFill>
                  <a:srgbClr val="366C81"/>
                </a:solidFill>
                <a:latin typeface="Arial" panose="020B0604020202020204" pitchFamily="34" charset="0"/>
                <a:cs typeface="Arial" panose="020B0604020202020204" pitchFamily="34" charset="0"/>
              </a:rPr>
              <a:t>– om køkkener har til hensigt at opnå Det økologiske Spisemærke</a:t>
            </a:r>
          </a:p>
          <a:p>
            <a:pPr>
              <a:lnSpc>
                <a:spcPct val="106000"/>
              </a:lnSpc>
              <a:spcBef>
                <a:spcPts val="600"/>
              </a:spcBef>
            </a:pPr>
            <a:r>
              <a:rPr lang="da-DK" sz="1200" dirty="0">
                <a:solidFill>
                  <a:srgbClr val="366C81"/>
                </a:solidFill>
                <a:latin typeface="Arial" panose="020B0604020202020204" pitchFamily="34" charset="0"/>
                <a:cs typeface="Arial" panose="020B0604020202020204" pitchFamily="34" charset="0"/>
              </a:rPr>
              <a:t>Kompetenceudviklingens indhold, herunder praksisnærhed samt i hvor høj grad </a:t>
            </a:r>
            <a:r>
              <a:rPr lang="da-DK" sz="1200">
                <a:solidFill>
                  <a:srgbClr val="366C81"/>
                </a:solidFill>
                <a:latin typeface="Arial" panose="020B0604020202020204" pitchFamily="34" charset="0"/>
                <a:cs typeface="Arial" panose="020B0604020202020204" pitchFamily="34" charset="0"/>
              </a:rPr>
              <a:t>emner som </a:t>
            </a:r>
            <a:r>
              <a:rPr lang="da-DK" sz="1200" dirty="0">
                <a:solidFill>
                  <a:srgbClr val="366C81"/>
                </a:solidFill>
                <a:latin typeface="Arial" panose="020B0604020202020204" pitchFamily="34" charset="0"/>
                <a:cs typeface="Arial" panose="020B0604020202020204" pitchFamily="34" charset="0"/>
              </a:rPr>
              <a:t>madspild og </a:t>
            </a:r>
            <a:r>
              <a:rPr lang="da-DK" sz="1200" dirty="0">
                <a:solidFill>
                  <a:srgbClr val="366C81"/>
                </a:solidFill>
                <a:latin typeface="Arial" panose="020B0604020202020204" pitchFamily="34" charset="0"/>
                <a:cs typeface="Arial" panose="020B0604020202020204" pitchFamily="34" charset="0"/>
                <a:hlinkClick r:id="rId8"/>
              </a:rPr>
              <a:t>De officielle Kostråd – godt for sundhed og klima</a:t>
            </a:r>
            <a:r>
              <a:rPr lang="da-DK" sz="1200" dirty="0">
                <a:solidFill>
                  <a:srgbClr val="366C81"/>
                </a:solidFill>
                <a:latin typeface="Arial" panose="020B0604020202020204" pitchFamily="34" charset="0"/>
                <a:cs typeface="Arial" panose="020B0604020202020204" pitchFamily="34" charset="0"/>
              </a:rPr>
              <a:t> indtænkes </a:t>
            </a:r>
          </a:p>
          <a:p>
            <a:pPr marL="0" indent="0">
              <a:lnSpc>
                <a:spcPct val="106000"/>
              </a:lnSpc>
              <a:spcBef>
                <a:spcPts val="600"/>
              </a:spcBef>
              <a:buFont typeface="Arial" panose="020B0604020202020204" pitchFamily="34" charset="0"/>
              <a:buNone/>
            </a:pPr>
            <a:endParaRPr lang="da-DK" sz="1200" b="1" dirty="0">
              <a:solidFill>
                <a:srgbClr val="366C81"/>
              </a:solidFill>
              <a:latin typeface="Arial" panose="020B0604020202020204" pitchFamily="34" charset="0"/>
              <a:cs typeface="Arial" panose="020B0604020202020204" pitchFamily="34" charset="0"/>
            </a:endParaRPr>
          </a:p>
          <a:p>
            <a:pPr>
              <a:lnSpc>
                <a:spcPct val="106000"/>
              </a:lnSpc>
              <a:spcBef>
                <a:spcPts val="600"/>
              </a:spcBef>
            </a:pPr>
            <a:r>
              <a:rPr lang="da-DK" sz="1200" dirty="0">
                <a:solidFill>
                  <a:srgbClr val="366C81"/>
                </a:solidFill>
                <a:latin typeface="Arial" panose="020B0604020202020204" pitchFamily="34" charset="0"/>
                <a:cs typeface="Arial" panose="020B0604020202020204" pitchFamily="34" charset="0"/>
              </a:rPr>
              <a:t>Projektets kvalitet – at der er sammenhæng mellem projektets formål, mål, aktiviteter, leverancer og forventede effekter </a:t>
            </a:r>
          </a:p>
          <a:p>
            <a:pPr>
              <a:lnSpc>
                <a:spcPct val="106000"/>
              </a:lnSpc>
              <a:spcBef>
                <a:spcPts val="600"/>
              </a:spcBef>
            </a:pPr>
            <a:r>
              <a:rPr lang="da-DK" sz="1200" dirty="0">
                <a:solidFill>
                  <a:srgbClr val="366C81"/>
                </a:solidFill>
                <a:latin typeface="Arial" panose="020B0604020202020204" pitchFamily="34" charset="0"/>
                <a:cs typeface="Arial" panose="020B0604020202020204" pitchFamily="34" charset="0"/>
              </a:rPr>
              <a:t>Sparsommelighed – at der er taget skyldige økonomiske hensyn ved fastlæggelsen af projektets budget</a:t>
            </a:r>
          </a:p>
          <a:p>
            <a:pPr>
              <a:lnSpc>
                <a:spcPct val="106000"/>
              </a:lnSpc>
              <a:spcBef>
                <a:spcPts val="600"/>
              </a:spcBef>
            </a:pPr>
            <a:r>
              <a:rPr lang="da-DK" sz="1200" dirty="0">
                <a:solidFill>
                  <a:srgbClr val="366C81"/>
                </a:solidFill>
                <a:latin typeface="Arial" panose="020B0604020202020204" pitchFamily="34" charset="0"/>
                <a:cs typeface="Arial" panose="020B0604020202020204" pitchFamily="34" charset="0"/>
              </a:rPr>
              <a:t>Projektteamets kompetencer og erfaringer indenfor økologisk og bæredygtig omlægning af køkkener</a:t>
            </a:r>
          </a:p>
          <a:p>
            <a:pPr marL="0" indent="0">
              <a:lnSpc>
                <a:spcPct val="106000"/>
              </a:lnSpc>
              <a:spcBef>
                <a:spcPts val="600"/>
              </a:spcBef>
              <a:buNone/>
            </a:pPr>
            <a:endParaRPr lang="da-DK" sz="1200" dirty="0">
              <a:solidFill>
                <a:srgbClr val="366C81"/>
              </a:solidFill>
              <a:latin typeface="Arial" panose="020B0604020202020204" pitchFamily="34" charset="0"/>
              <a:cs typeface="Arial" panose="020B0604020202020204" pitchFamily="34" charset="0"/>
            </a:endParaRPr>
          </a:p>
          <a:p>
            <a:pPr>
              <a:lnSpc>
                <a:spcPct val="106000"/>
              </a:lnSpc>
              <a:spcBef>
                <a:spcPts val="600"/>
              </a:spcBef>
            </a:pPr>
            <a:endParaRPr lang="da-DK" sz="1200" dirty="0">
              <a:solidFill>
                <a:srgbClr val="366C81"/>
              </a:solidFill>
              <a:latin typeface="Arial" panose="020B0604020202020204" pitchFamily="34" charset="0"/>
              <a:cs typeface="Arial" panose="020B0604020202020204" pitchFamily="34" charset="0"/>
            </a:endParaRPr>
          </a:p>
          <a:p>
            <a:pPr>
              <a:lnSpc>
                <a:spcPct val="106000"/>
              </a:lnSpc>
              <a:spcBef>
                <a:spcPts val="600"/>
              </a:spcBef>
            </a:pPr>
            <a:endParaRPr lang="da-DK" sz="1200" dirty="0">
              <a:solidFill>
                <a:srgbClr val="366C81"/>
              </a:solidFill>
              <a:latin typeface="Arial" panose="020B0604020202020204" pitchFamily="34" charset="0"/>
              <a:cs typeface="Arial" panose="020B0604020202020204" pitchFamily="34" charset="0"/>
            </a:endParaRPr>
          </a:p>
        </p:txBody>
      </p:sp>
      <p:sp>
        <p:nvSpPr>
          <p:cNvPr id="20" name="Pladsholder til slidenummer 3">
            <a:extLst>
              <a:ext uri="{FF2B5EF4-FFF2-40B4-BE49-F238E27FC236}">
                <a16:creationId xmlns:a16="http://schemas.microsoft.com/office/drawing/2014/main" id="{7CE192CC-7B06-4C23-8161-10FF8C7ED957}"/>
              </a:ext>
            </a:extLst>
          </p:cNvPr>
          <p:cNvSpPr>
            <a:spLocks noGrp="1"/>
          </p:cNvSpPr>
          <p:nvPr>
            <p:ph type="sldNum" sz="quarter" idx="12"/>
          </p:nvPr>
        </p:nvSpPr>
        <p:spPr>
          <a:xfrm>
            <a:off x="8674398" y="6311900"/>
            <a:ext cx="524608" cy="409575"/>
          </a:xfrm>
        </p:spPr>
        <p:txBody>
          <a:bodyPr/>
          <a:lstStyle>
            <a:lvl1pPr rtl="0">
              <a:defRPr/>
            </a:lvl1pPr>
          </a:lstStyle>
          <a:p>
            <a:r>
              <a:rPr lang="da-DK" dirty="0"/>
              <a:t>13</a:t>
            </a:r>
          </a:p>
        </p:txBody>
      </p:sp>
      <p:sp>
        <p:nvSpPr>
          <p:cNvPr id="8" name="Pladsholder til sidefod 4">
            <a:extLst>
              <a:ext uri="{FF2B5EF4-FFF2-40B4-BE49-F238E27FC236}">
                <a16:creationId xmlns:a16="http://schemas.microsoft.com/office/drawing/2014/main" id="{6BE8B237-F8FA-4C49-B11A-62607BB32F01}"/>
              </a:ext>
            </a:extLst>
          </p:cNvPr>
          <p:cNvSpPr txBox="1">
            <a:spLocks/>
          </p:cNvSpPr>
          <p:nvPr/>
        </p:nvSpPr>
        <p:spPr>
          <a:xfrm>
            <a:off x="593651" y="6411917"/>
            <a:ext cx="2422203" cy="385210"/>
          </a:xfrm>
          <a:prstGeom prst="rect">
            <a:avLst/>
          </a:prstGeom>
        </p:spPr>
        <p:txBody>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sz="1100" b="1" dirty="0">
                <a:solidFill>
                  <a:srgbClr val="94C11C"/>
                </a:solidFill>
                <a:latin typeface="Arial" panose="020B0604020202020204" pitchFamily="34" charset="0"/>
                <a:cs typeface="Arial" panose="020B0604020202020204" pitchFamily="34" charset="0"/>
              </a:rPr>
              <a:t>Køkkenomstilling 2022-2025</a:t>
            </a:r>
          </a:p>
        </p:txBody>
      </p:sp>
    </p:spTree>
    <p:extLst>
      <p:ext uri="{BB962C8B-B14F-4D97-AF65-F5344CB8AC3E}">
        <p14:creationId xmlns:p14="http://schemas.microsoft.com/office/powerpoint/2010/main" val="4097121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2">
            <a:extLst>
              <a:ext uri="{FF2B5EF4-FFF2-40B4-BE49-F238E27FC236}">
                <a16:creationId xmlns:a16="http://schemas.microsoft.com/office/drawing/2014/main" id="{4246B47E-BF8E-4D83-86C2-1F5F2E4F3E03}"/>
              </a:ext>
            </a:extLst>
          </p:cNvPr>
          <p:cNvSpPr>
            <a:spLocks noGrp="1"/>
          </p:cNvSpPr>
          <p:nvPr>
            <p:ph type="ctrTitle"/>
          </p:nvPr>
        </p:nvSpPr>
        <p:spPr/>
        <p:txBody>
          <a:bodyPr>
            <a:normAutofit/>
          </a:bodyPr>
          <a:lstStyle/>
          <a:p>
            <a:r>
              <a:rPr lang="da-DK" dirty="0"/>
              <a:t>KVANTITATIVE</a:t>
            </a:r>
            <a:br>
              <a:rPr lang="da-DK" dirty="0"/>
            </a:br>
            <a:r>
              <a:rPr lang="da-DK" dirty="0"/>
              <a:t>MÅL</a:t>
            </a:r>
          </a:p>
        </p:txBody>
      </p:sp>
      <p:sp>
        <p:nvSpPr>
          <p:cNvPr id="9" name="Undertitel 3">
            <a:extLst>
              <a:ext uri="{FF2B5EF4-FFF2-40B4-BE49-F238E27FC236}">
                <a16:creationId xmlns:a16="http://schemas.microsoft.com/office/drawing/2014/main" id="{A1630496-3DD0-4818-ABC3-67BC2D889014}"/>
              </a:ext>
            </a:extLst>
          </p:cNvPr>
          <p:cNvSpPr>
            <a:spLocks noGrp="1"/>
          </p:cNvSpPr>
          <p:nvPr>
            <p:ph type="subTitle" idx="1"/>
          </p:nvPr>
        </p:nvSpPr>
        <p:spPr/>
        <p:txBody>
          <a:bodyPr>
            <a:normAutofit fontScale="92500" lnSpcReduction="10000"/>
          </a:bodyPr>
          <a:lstStyle/>
          <a:p>
            <a:r>
              <a:rPr lang="da-DK" sz="3600" dirty="0"/>
              <a:t>Aktiviteter</a:t>
            </a:r>
          </a:p>
          <a:p>
            <a:r>
              <a:rPr lang="da-DK" sz="3600" dirty="0"/>
              <a:t>Leverancer</a:t>
            </a:r>
          </a:p>
          <a:p>
            <a:r>
              <a:rPr lang="da-DK" sz="3600" dirty="0"/>
              <a:t>Effekter</a:t>
            </a:r>
          </a:p>
        </p:txBody>
      </p:sp>
      <p:sp>
        <p:nvSpPr>
          <p:cNvPr id="5" name="Pladsholder til slidenummer 4">
            <a:extLst>
              <a:ext uri="{FF2B5EF4-FFF2-40B4-BE49-F238E27FC236}">
                <a16:creationId xmlns:a16="http://schemas.microsoft.com/office/drawing/2014/main" id="{1446F07A-C374-4B20-AE2E-16E25844184A}"/>
              </a:ext>
            </a:extLst>
          </p:cNvPr>
          <p:cNvSpPr>
            <a:spLocks noGrp="1"/>
          </p:cNvSpPr>
          <p:nvPr>
            <p:ph type="sldNum" sz="quarter" idx="16"/>
          </p:nvPr>
        </p:nvSpPr>
        <p:spPr/>
        <p:txBody>
          <a:bodyPr/>
          <a:lstStyle/>
          <a:p>
            <a:r>
              <a:rPr lang="da-DK" dirty="0"/>
              <a:t>14</a:t>
            </a:r>
          </a:p>
        </p:txBody>
      </p:sp>
      <p:sp>
        <p:nvSpPr>
          <p:cNvPr id="7" name="Pladsholder til sidefod 4">
            <a:extLst>
              <a:ext uri="{FF2B5EF4-FFF2-40B4-BE49-F238E27FC236}">
                <a16:creationId xmlns:a16="http://schemas.microsoft.com/office/drawing/2014/main" id="{F2C9EA56-AC98-4A7F-9C24-3DC49685AF2E}"/>
              </a:ext>
            </a:extLst>
          </p:cNvPr>
          <p:cNvSpPr txBox="1">
            <a:spLocks/>
          </p:cNvSpPr>
          <p:nvPr/>
        </p:nvSpPr>
        <p:spPr>
          <a:xfrm>
            <a:off x="593651" y="6411917"/>
            <a:ext cx="2422203" cy="385210"/>
          </a:xfrm>
          <a:prstGeom prst="rect">
            <a:avLst/>
          </a:prstGeom>
        </p:spPr>
        <p:txBody>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sz="1100" b="1" dirty="0">
                <a:solidFill>
                  <a:srgbClr val="94C11C"/>
                </a:solidFill>
                <a:latin typeface="Arial" panose="020B0604020202020204" pitchFamily="34" charset="0"/>
                <a:cs typeface="Arial" panose="020B0604020202020204" pitchFamily="34" charset="0"/>
              </a:rPr>
              <a:t>Køkkenomstilling 2022-2025</a:t>
            </a:r>
          </a:p>
        </p:txBody>
      </p:sp>
    </p:spTree>
    <p:extLst>
      <p:ext uri="{BB962C8B-B14F-4D97-AF65-F5344CB8AC3E}">
        <p14:creationId xmlns:p14="http://schemas.microsoft.com/office/powerpoint/2010/main" val="567574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BD59C8-9339-41EC-9B4D-77C1511DF03E}"/>
              </a:ext>
            </a:extLst>
          </p:cNvPr>
          <p:cNvSpPr>
            <a:spLocks noGrp="1"/>
          </p:cNvSpPr>
          <p:nvPr>
            <p:ph type="title"/>
          </p:nvPr>
        </p:nvSpPr>
        <p:spPr>
          <a:xfrm>
            <a:off x="606063" y="662749"/>
            <a:ext cx="3432538" cy="565837"/>
          </a:xfrm>
        </p:spPr>
        <p:txBody>
          <a:bodyPr>
            <a:normAutofit/>
          </a:bodyPr>
          <a:lstStyle/>
          <a:p>
            <a:r>
              <a:rPr lang="da-DK" dirty="0"/>
              <a:t>Målhierarki</a:t>
            </a:r>
          </a:p>
        </p:txBody>
      </p:sp>
      <p:sp>
        <p:nvSpPr>
          <p:cNvPr id="3" name="Pladsholder til indhold 2">
            <a:extLst>
              <a:ext uri="{FF2B5EF4-FFF2-40B4-BE49-F238E27FC236}">
                <a16:creationId xmlns:a16="http://schemas.microsoft.com/office/drawing/2014/main" id="{C9FD946B-04E9-4A6F-9896-A5CE53FBA108}"/>
              </a:ext>
            </a:extLst>
          </p:cNvPr>
          <p:cNvSpPr>
            <a:spLocks noGrp="1"/>
          </p:cNvSpPr>
          <p:nvPr>
            <p:ph idx="1"/>
          </p:nvPr>
        </p:nvSpPr>
        <p:spPr>
          <a:xfrm>
            <a:off x="838200" y="1825625"/>
            <a:ext cx="4321175" cy="4351338"/>
          </a:xfrm>
        </p:spPr>
        <p:txBody>
          <a:bodyPr>
            <a:normAutofit/>
          </a:bodyPr>
          <a:lstStyle/>
          <a:p>
            <a:pPr marL="0" indent="0">
              <a:spcBef>
                <a:spcPts val="0"/>
              </a:spcBef>
              <a:buSzPct val="100000"/>
              <a:buNone/>
            </a:pPr>
            <a:r>
              <a:rPr lang="da-DK" sz="1400" b="1" dirty="0"/>
              <a:t>Brug af kvantitative mål</a:t>
            </a:r>
          </a:p>
          <a:p>
            <a:pPr marL="0" indent="0">
              <a:spcBef>
                <a:spcPts val="0"/>
              </a:spcBef>
              <a:buSzPct val="100000"/>
              <a:buNone/>
            </a:pPr>
            <a:endParaRPr lang="da-DK" sz="1400" b="1" dirty="0">
              <a:solidFill>
                <a:srgbClr val="4C837A"/>
              </a:solidFill>
            </a:endParaRPr>
          </a:p>
          <a:p>
            <a:pPr marL="0" indent="0">
              <a:spcBef>
                <a:spcPts val="0"/>
              </a:spcBef>
              <a:spcAft>
                <a:spcPts val="600"/>
              </a:spcAft>
              <a:buSzPct val="100000"/>
              <a:buNone/>
            </a:pPr>
            <a:r>
              <a:rPr lang="da-DK" sz="1200" dirty="0"/>
              <a:t>Som led i vurderingen af den enkelte ansøgning i forhold til effektpotentiale skal ansøgere opstille tre kvantitative mål, der tilsammen udgør et målhierarki. De tre mål opstilles for projektets</a:t>
            </a:r>
            <a:r>
              <a:rPr lang="da-DK" sz="1200" dirty="0">
                <a:solidFill>
                  <a:srgbClr val="52614A"/>
                </a:solidFill>
              </a:rPr>
              <a:t>:</a:t>
            </a:r>
          </a:p>
          <a:p>
            <a:pPr>
              <a:lnSpc>
                <a:spcPct val="150000"/>
              </a:lnSpc>
              <a:spcBef>
                <a:spcPts val="0"/>
              </a:spcBef>
              <a:spcAft>
                <a:spcPts val="600"/>
              </a:spcAft>
              <a:buSzPct val="100000"/>
            </a:pPr>
            <a:r>
              <a:rPr lang="da-DK" sz="1600" b="1" dirty="0"/>
              <a:t>Aktiviteter</a:t>
            </a:r>
          </a:p>
          <a:p>
            <a:pPr>
              <a:lnSpc>
                <a:spcPct val="150000"/>
              </a:lnSpc>
              <a:spcBef>
                <a:spcPts val="0"/>
              </a:spcBef>
              <a:spcAft>
                <a:spcPts val="600"/>
              </a:spcAft>
              <a:buSzPct val="100000"/>
            </a:pPr>
            <a:r>
              <a:rPr lang="da-DK" sz="1600" b="1" dirty="0"/>
              <a:t>Leverancer</a:t>
            </a:r>
          </a:p>
          <a:p>
            <a:pPr>
              <a:lnSpc>
                <a:spcPct val="150000"/>
              </a:lnSpc>
              <a:spcBef>
                <a:spcPts val="0"/>
              </a:spcBef>
              <a:spcAft>
                <a:spcPts val="600"/>
              </a:spcAft>
              <a:buSzPct val="100000"/>
            </a:pPr>
            <a:r>
              <a:rPr lang="da-DK" sz="1600" b="1" dirty="0"/>
              <a:t>Effekter </a:t>
            </a:r>
          </a:p>
        </p:txBody>
      </p:sp>
      <p:sp>
        <p:nvSpPr>
          <p:cNvPr id="4" name="Pladsholder til slidenummer 3">
            <a:extLst>
              <a:ext uri="{FF2B5EF4-FFF2-40B4-BE49-F238E27FC236}">
                <a16:creationId xmlns:a16="http://schemas.microsoft.com/office/drawing/2014/main" id="{F5AA7435-73D6-4DDA-9332-7817B65424A8}"/>
              </a:ext>
            </a:extLst>
          </p:cNvPr>
          <p:cNvSpPr>
            <a:spLocks noGrp="1"/>
          </p:cNvSpPr>
          <p:nvPr>
            <p:ph type="sldNum" sz="quarter" idx="12"/>
          </p:nvPr>
        </p:nvSpPr>
        <p:spPr/>
        <p:txBody>
          <a:bodyPr/>
          <a:lstStyle/>
          <a:p>
            <a:r>
              <a:rPr lang="da-DK" dirty="0"/>
              <a:t>15</a:t>
            </a:r>
          </a:p>
        </p:txBody>
      </p:sp>
      <p:sp>
        <p:nvSpPr>
          <p:cNvPr id="9" name="Tekstfelt 8">
            <a:extLst>
              <a:ext uri="{FF2B5EF4-FFF2-40B4-BE49-F238E27FC236}">
                <a16:creationId xmlns:a16="http://schemas.microsoft.com/office/drawing/2014/main" id="{DA800DF4-3F96-4FAA-A72B-F2C82C426801}"/>
              </a:ext>
            </a:extLst>
          </p:cNvPr>
          <p:cNvSpPr txBox="1"/>
          <p:nvPr/>
        </p:nvSpPr>
        <p:spPr>
          <a:xfrm>
            <a:off x="7262116" y="4297919"/>
            <a:ext cx="3261808" cy="523220"/>
          </a:xfrm>
          <a:prstGeom prst="rect">
            <a:avLst/>
          </a:prstGeom>
          <a:noFill/>
        </p:spPr>
        <p:txBody>
          <a:bodyPr wrap="square" rtlCol="0">
            <a:spAutoFit/>
          </a:bodyPr>
          <a:lstStyle/>
          <a:p>
            <a:pPr algn="ctr"/>
            <a:r>
              <a:rPr lang="da-DK" sz="1400" dirty="0">
                <a:solidFill>
                  <a:srgbClr val="366C81"/>
                </a:solidFill>
                <a:latin typeface="Verdana" panose="020B0604030504040204" pitchFamily="34" charset="0"/>
                <a:ea typeface="Verdana" panose="020B0604030504040204" pitchFamily="34" charset="0"/>
                <a:cs typeface="Verdana" panose="020B0604030504040204" pitchFamily="34" charset="0"/>
              </a:rPr>
              <a:t>Aktivitet </a:t>
            </a:r>
          </a:p>
          <a:p>
            <a:pPr algn="ctr"/>
            <a:r>
              <a:rPr lang="da-DK" sz="1400" dirty="0">
                <a:solidFill>
                  <a:srgbClr val="366C81"/>
                </a:solidFill>
                <a:latin typeface="Verdana" panose="020B0604030504040204" pitchFamily="34" charset="0"/>
                <a:ea typeface="Verdana" panose="020B0604030504040204" pitchFamily="34" charset="0"/>
                <a:cs typeface="Verdana" panose="020B0604030504040204" pitchFamily="34" charset="0"/>
              </a:rPr>
              <a:t>(projektniveau)</a:t>
            </a:r>
          </a:p>
        </p:txBody>
      </p:sp>
      <p:sp>
        <p:nvSpPr>
          <p:cNvPr id="10" name="Tekstfelt 9">
            <a:extLst>
              <a:ext uri="{FF2B5EF4-FFF2-40B4-BE49-F238E27FC236}">
                <a16:creationId xmlns:a16="http://schemas.microsoft.com/office/drawing/2014/main" id="{76C161D1-50B9-4EB5-92F1-867444A58064}"/>
              </a:ext>
            </a:extLst>
          </p:cNvPr>
          <p:cNvSpPr txBox="1"/>
          <p:nvPr/>
        </p:nvSpPr>
        <p:spPr>
          <a:xfrm>
            <a:off x="7262116" y="3031657"/>
            <a:ext cx="3261808" cy="523220"/>
          </a:xfrm>
          <a:prstGeom prst="rect">
            <a:avLst/>
          </a:prstGeom>
          <a:noFill/>
        </p:spPr>
        <p:txBody>
          <a:bodyPr wrap="square" rtlCol="0">
            <a:spAutoFit/>
          </a:bodyPr>
          <a:lstStyle/>
          <a:p>
            <a:pPr algn="ctr"/>
            <a:r>
              <a:rPr lang="da-DK" sz="1400" dirty="0">
                <a:solidFill>
                  <a:srgbClr val="366C81"/>
                </a:solidFill>
                <a:latin typeface="Verdana" panose="020B0604030504040204" pitchFamily="34" charset="0"/>
                <a:ea typeface="Verdana" panose="020B0604030504040204" pitchFamily="34" charset="0"/>
                <a:cs typeface="Verdana" panose="020B0604030504040204" pitchFamily="34" charset="0"/>
              </a:rPr>
              <a:t>Leverancer </a:t>
            </a:r>
          </a:p>
          <a:p>
            <a:pPr algn="ctr"/>
            <a:r>
              <a:rPr lang="da-DK" sz="1400" dirty="0">
                <a:solidFill>
                  <a:srgbClr val="366C81"/>
                </a:solidFill>
                <a:latin typeface="Verdana" panose="020B0604030504040204" pitchFamily="34" charset="0"/>
                <a:ea typeface="Verdana" panose="020B0604030504040204" pitchFamily="34" charset="0"/>
                <a:cs typeface="Verdana" panose="020B0604030504040204" pitchFamily="34" charset="0"/>
              </a:rPr>
              <a:t>(projektniveau)</a:t>
            </a:r>
          </a:p>
        </p:txBody>
      </p:sp>
      <p:sp>
        <p:nvSpPr>
          <p:cNvPr id="11" name="Tekstfelt 10">
            <a:extLst>
              <a:ext uri="{FF2B5EF4-FFF2-40B4-BE49-F238E27FC236}">
                <a16:creationId xmlns:a16="http://schemas.microsoft.com/office/drawing/2014/main" id="{F7F98CAB-4FC0-4615-9CCE-929CE2BB4AAF}"/>
              </a:ext>
            </a:extLst>
          </p:cNvPr>
          <p:cNvSpPr txBox="1"/>
          <p:nvPr/>
        </p:nvSpPr>
        <p:spPr>
          <a:xfrm>
            <a:off x="7127457" y="465458"/>
            <a:ext cx="3261808" cy="738664"/>
          </a:xfrm>
          <a:prstGeom prst="rect">
            <a:avLst/>
          </a:prstGeom>
          <a:noFill/>
        </p:spPr>
        <p:txBody>
          <a:bodyPr wrap="square" rtlCol="0">
            <a:spAutoFit/>
          </a:bodyPr>
          <a:lstStyle/>
          <a:p>
            <a:pPr algn="ctr"/>
            <a:r>
              <a:rPr lang="da-DK" sz="1400" b="1" dirty="0">
                <a:solidFill>
                  <a:srgbClr val="19323C"/>
                </a:solidFill>
                <a:latin typeface="Verdana" panose="020B0604030504040204" pitchFamily="34" charset="0"/>
                <a:ea typeface="Verdana" panose="020B0604030504040204" pitchFamily="34" charset="0"/>
                <a:cs typeface="Verdana" panose="020B0604030504040204" pitchFamily="34" charset="0"/>
              </a:rPr>
              <a:t>Sammenhæng til at fremme afsætningen af økologi på det danske marked</a:t>
            </a:r>
          </a:p>
        </p:txBody>
      </p:sp>
      <p:sp>
        <p:nvSpPr>
          <p:cNvPr id="12" name="Tekstfelt 11">
            <a:extLst>
              <a:ext uri="{FF2B5EF4-FFF2-40B4-BE49-F238E27FC236}">
                <a16:creationId xmlns:a16="http://schemas.microsoft.com/office/drawing/2014/main" id="{F5F4240D-3E57-43F5-B50D-E778CCA6F84F}"/>
              </a:ext>
            </a:extLst>
          </p:cNvPr>
          <p:cNvSpPr txBox="1"/>
          <p:nvPr/>
        </p:nvSpPr>
        <p:spPr>
          <a:xfrm>
            <a:off x="7277660" y="1861373"/>
            <a:ext cx="3387405" cy="523220"/>
          </a:xfrm>
          <a:prstGeom prst="rect">
            <a:avLst/>
          </a:prstGeom>
          <a:noFill/>
        </p:spPr>
        <p:txBody>
          <a:bodyPr wrap="square" rtlCol="0">
            <a:spAutoFit/>
          </a:bodyPr>
          <a:lstStyle/>
          <a:p>
            <a:pPr algn="ctr"/>
            <a:r>
              <a:rPr lang="da-DK" sz="1400" dirty="0">
                <a:solidFill>
                  <a:srgbClr val="366C81"/>
                </a:solidFill>
                <a:latin typeface="Verdana" panose="020B0604030504040204" pitchFamily="34" charset="0"/>
                <a:ea typeface="Verdana" panose="020B0604030504040204" pitchFamily="34" charset="0"/>
                <a:cs typeface="Verdana" panose="020B0604030504040204" pitchFamily="34" charset="0"/>
              </a:rPr>
              <a:t>Effekt </a:t>
            </a:r>
          </a:p>
          <a:p>
            <a:pPr algn="ctr"/>
            <a:r>
              <a:rPr lang="da-DK" sz="1400" dirty="0">
                <a:solidFill>
                  <a:srgbClr val="366C81"/>
                </a:solidFill>
                <a:latin typeface="Verdana" panose="020B0604030504040204" pitchFamily="34" charset="0"/>
                <a:ea typeface="Verdana" panose="020B0604030504040204" pitchFamily="34" charset="0"/>
                <a:cs typeface="Verdana" panose="020B0604030504040204" pitchFamily="34" charset="0"/>
              </a:rPr>
              <a:t>(Branche- eller virksomhedsniveau)</a:t>
            </a:r>
          </a:p>
        </p:txBody>
      </p:sp>
      <p:cxnSp>
        <p:nvCxnSpPr>
          <p:cNvPr id="14" name="Lige pilforbindelse 13">
            <a:extLst>
              <a:ext uri="{FF2B5EF4-FFF2-40B4-BE49-F238E27FC236}">
                <a16:creationId xmlns:a16="http://schemas.microsoft.com/office/drawing/2014/main" id="{81674384-181B-4AAC-9472-44D56CED2586}"/>
              </a:ext>
            </a:extLst>
          </p:cNvPr>
          <p:cNvCxnSpPr>
            <a:cxnSpLocks/>
          </p:cNvCxnSpPr>
          <p:nvPr/>
        </p:nvCxnSpPr>
        <p:spPr>
          <a:xfrm flipH="1" flipV="1">
            <a:off x="8913112" y="4801918"/>
            <a:ext cx="9095" cy="550784"/>
          </a:xfrm>
          <a:prstGeom prst="straightConnector1">
            <a:avLst/>
          </a:prstGeom>
          <a:ln w="44450">
            <a:solidFill>
              <a:srgbClr val="94C11C"/>
            </a:solidFill>
            <a:tailEnd type="triangle"/>
          </a:ln>
        </p:spPr>
        <p:style>
          <a:lnRef idx="1">
            <a:schemeClr val="accent1"/>
          </a:lnRef>
          <a:fillRef idx="0">
            <a:schemeClr val="accent1"/>
          </a:fillRef>
          <a:effectRef idx="0">
            <a:schemeClr val="accent1"/>
          </a:effectRef>
          <a:fontRef idx="minor">
            <a:schemeClr val="tx1"/>
          </a:fontRef>
        </p:style>
      </p:cxnSp>
      <p:cxnSp>
        <p:nvCxnSpPr>
          <p:cNvPr id="15" name="Lige pilforbindelse 14">
            <a:extLst>
              <a:ext uri="{FF2B5EF4-FFF2-40B4-BE49-F238E27FC236}">
                <a16:creationId xmlns:a16="http://schemas.microsoft.com/office/drawing/2014/main" id="{1A0FED59-5363-4729-9556-4CF16D32CA7B}"/>
              </a:ext>
            </a:extLst>
          </p:cNvPr>
          <p:cNvCxnSpPr>
            <a:cxnSpLocks/>
          </p:cNvCxnSpPr>
          <p:nvPr/>
        </p:nvCxnSpPr>
        <p:spPr>
          <a:xfrm flipH="1" flipV="1">
            <a:off x="8908565" y="3651157"/>
            <a:ext cx="9095" cy="550784"/>
          </a:xfrm>
          <a:prstGeom prst="straightConnector1">
            <a:avLst/>
          </a:prstGeom>
          <a:ln w="44450">
            <a:solidFill>
              <a:srgbClr val="94C11C"/>
            </a:solidFill>
            <a:tailEnd type="triangle"/>
          </a:ln>
        </p:spPr>
        <p:style>
          <a:lnRef idx="1">
            <a:schemeClr val="accent1"/>
          </a:lnRef>
          <a:fillRef idx="0">
            <a:schemeClr val="accent1"/>
          </a:fillRef>
          <a:effectRef idx="0">
            <a:schemeClr val="accent1"/>
          </a:effectRef>
          <a:fontRef idx="minor">
            <a:schemeClr val="tx1"/>
          </a:fontRef>
        </p:style>
      </p:cxnSp>
      <p:cxnSp>
        <p:nvCxnSpPr>
          <p:cNvPr id="16" name="Lige pilforbindelse 15">
            <a:extLst>
              <a:ext uri="{FF2B5EF4-FFF2-40B4-BE49-F238E27FC236}">
                <a16:creationId xmlns:a16="http://schemas.microsoft.com/office/drawing/2014/main" id="{6A0939BE-BD13-4275-8C5C-36DF72D356D3}"/>
              </a:ext>
            </a:extLst>
          </p:cNvPr>
          <p:cNvCxnSpPr>
            <a:cxnSpLocks/>
          </p:cNvCxnSpPr>
          <p:nvPr/>
        </p:nvCxnSpPr>
        <p:spPr>
          <a:xfrm flipH="1" flipV="1">
            <a:off x="8907826" y="2384593"/>
            <a:ext cx="739" cy="631742"/>
          </a:xfrm>
          <a:prstGeom prst="straightConnector1">
            <a:avLst/>
          </a:prstGeom>
          <a:ln w="44450">
            <a:solidFill>
              <a:srgbClr val="94C11C"/>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9" name="Tekstfelt 18">
            <a:extLst>
              <a:ext uri="{FF2B5EF4-FFF2-40B4-BE49-F238E27FC236}">
                <a16:creationId xmlns:a16="http://schemas.microsoft.com/office/drawing/2014/main" id="{24FD945A-E1AD-47C3-97B9-50D64FD3AC2A}"/>
              </a:ext>
            </a:extLst>
          </p:cNvPr>
          <p:cNvSpPr txBox="1"/>
          <p:nvPr/>
        </p:nvSpPr>
        <p:spPr>
          <a:xfrm>
            <a:off x="7253020" y="5405642"/>
            <a:ext cx="3261808" cy="523220"/>
          </a:xfrm>
          <a:prstGeom prst="rect">
            <a:avLst/>
          </a:prstGeom>
          <a:noFill/>
        </p:spPr>
        <p:txBody>
          <a:bodyPr wrap="square" rtlCol="0">
            <a:spAutoFit/>
          </a:bodyPr>
          <a:lstStyle/>
          <a:p>
            <a:pPr algn="ctr"/>
            <a:r>
              <a:rPr lang="da-DK" sz="1400" dirty="0">
                <a:solidFill>
                  <a:srgbClr val="366C81"/>
                </a:solidFill>
                <a:latin typeface="Verdana" panose="020B0604030504040204" pitchFamily="34" charset="0"/>
                <a:ea typeface="Verdana" panose="020B0604030504040204" pitchFamily="34" charset="0"/>
                <a:cs typeface="Verdana" panose="020B0604030504040204" pitchFamily="34" charset="0"/>
              </a:rPr>
              <a:t>Formål </a:t>
            </a:r>
          </a:p>
          <a:p>
            <a:pPr algn="ctr"/>
            <a:r>
              <a:rPr lang="da-DK" sz="1400" dirty="0">
                <a:solidFill>
                  <a:srgbClr val="366C81"/>
                </a:solidFill>
                <a:latin typeface="Verdana" panose="020B0604030504040204" pitchFamily="34" charset="0"/>
                <a:ea typeface="Verdana" panose="020B0604030504040204" pitchFamily="34" charset="0"/>
                <a:cs typeface="Verdana" panose="020B0604030504040204" pitchFamily="34" charset="0"/>
              </a:rPr>
              <a:t>(projektniveau)</a:t>
            </a:r>
          </a:p>
        </p:txBody>
      </p:sp>
      <p:cxnSp>
        <p:nvCxnSpPr>
          <p:cNvPr id="18" name="Lige pilforbindelse 17">
            <a:extLst>
              <a:ext uri="{FF2B5EF4-FFF2-40B4-BE49-F238E27FC236}">
                <a16:creationId xmlns:a16="http://schemas.microsoft.com/office/drawing/2014/main" id="{36B43503-314E-4551-B999-40D6B55A5961}"/>
              </a:ext>
            </a:extLst>
          </p:cNvPr>
          <p:cNvCxnSpPr>
            <a:cxnSpLocks/>
          </p:cNvCxnSpPr>
          <p:nvPr/>
        </p:nvCxnSpPr>
        <p:spPr>
          <a:xfrm flipV="1">
            <a:off x="8907826" y="1119673"/>
            <a:ext cx="0" cy="631740"/>
          </a:xfrm>
          <a:prstGeom prst="straightConnector1">
            <a:avLst/>
          </a:prstGeom>
          <a:ln w="44450">
            <a:solidFill>
              <a:srgbClr val="94C11C"/>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0" name="Pladsholder til sidefod 4">
            <a:extLst>
              <a:ext uri="{FF2B5EF4-FFF2-40B4-BE49-F238E27FC236}">
                <a16:creationId xmlns:a16="http://schemas.microsoft.com/office/drawing/2014/main" id="{E640825A-0C69-401F-BD10-2AADC2B3458F}"/>
              </a:ext>
            </a:extLst>
          </p:cNvPr>
          <p:cNvSpPr txBox="1">
            <a:spLocks/>
          </p:cNvSpPr>
          <p:nvPr/>
        </p:nvSpPr>
        <p:spPr>
          <a:xfrm>
            <a:off x="593651" y="6411917"/>
            <a:ext cx="2422203" cy="385210"/>
          </a:xfrm>
          <a:prstGeom prst="rect">
            <a:avLst/>
          </a:prstGeom>
        </p:spPr>
        <p:txBody>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sz="1100" b="1" dirty="0">
                <a:solidFill>
                  <a:srgbClr val="94C11C"/>
                </a:solidFill>
                <a:latin typeface="Arial" panose="020B0604020202020204" pitchFamily="34" charset="0"/>
                <a:cs typeface="Arial" panose="020B0604020202020204" pitchFamily="34" charset="0"/>
              </a:rPr>
              <a:t>Køkkenomstilling 2022-2025</a:t>
            </a:r>
          </a:p>
        </p:txBody>
      </p:sp>
    </p:spTree>
    <p:extLst>
      <p:ext uri="{BB962C8B-B14F-4D97-AF65-F5344CB8AC3E}">
        <p14:creationId xmlns:p14="http://schemas.microsoft.com/office/powerpoint/2010/main" val="3262295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dsholder til slidenummer 4">
            <a:extLst>
              <a:ext uri="{FF2B5EF4-FFF2-40B4-BE49-F238E27FC236}">
                <a16:creationId xmlns:a16="http://schemas.microsoft.com/office/drawing/2014/main" id="{1446F07A-C374-4B20-AE2E-16E25844184A}"/>
              </a:ext>
            </a:extLst>
          </p:cNvPr>
          <p:cNvSpPr>
            <a:spLocks noGrp="1"/>
          </p:cNvSpPr>
          <p:nvPr>
            <p:ph type="sldNum" sz="quarter" idx="16"/>
          </p:nvPr>
        </p:nvSpPr>
        <p:spPr/>
        <p:txBody>
          <a:bodyPr/>
          <a:lstStyle/>
          <a:p>
            <a:r>
              <a:rPr lang="da-DK" dirty="0"/>
              <a:t>16</a:t>
            </a:r>
          </a:p>
        </p:txBody>
      </p:sp>
      <p:sp>
        <p:nvSpPr>
          <p:cNvPr id="6" name="Titel 2">
            <a:extLst>
              <a:ext uri="{FF2B5EF4-FFF2-40B4-BE49-F238E27FC236}">
                <a16:creationId xmlns:a16="http://schemas.microsoft.com/office/drawing/2014/main" id="{4246B47E-BF8E-4D83-86C2-1F5F2E4F3E03}"/>
              </a:ext>
            </a:extLst>
          </p:cNvPr>
          <p:cNvSpPr>
            <a:spLocks noGrp="1"/>
          </p:cNvSpPr>
          <p:nvPr>
            <p:ph type="ctrTitle"/>
          </p:nvPr>
        </p:nvSpPr>
        <p:spPr>
          <a:xfrm>
            <a:off x="804863" y="2235200"/>
            <a:ext cx="4125912" cy="2387600"/>
          </a:xfrm>
        </p:spPr>
        <p:txBody>
          <a:bodyPr>
            <a:normAutofit/>
          </a:bodyPr>
          <a:lstStyle/>
          <a:p>
            <a:r>
              <a:rPr lang="da-DK" dirty="0"/>
              <a:t>Opfølgning</a:t>
            </a:r>
          </a:p>
        </p:txBody>
      </p:sp>
      <p:sp>
        <p:nvSpPr>
          <p:cNvPr id="9" name="Undertitel 3">
            <a:extLst>
              <a:ext uri="{FF2B5EF4-FFF2-40B4-BE49-F238E27FC236}">
                <a16:creationId xmlns:a16="http://schemas.microsoft.com/office/drawing/2014/main" id="{A1630496-3DD0-4818-ABC3-67BC2D889014}"/>
              </a:ext>
            </a:extLst>
          </p:cNvPr>
          <p:cNvSpPr>
            <a:spLocks noGrp="1"/>
          </p:cNvSpPr>
          <p:nvPr>
            <p:ph type="subTitle" idx="1"/>
          </p:nvPr>
        </p:nvSpPr>
        <p:spPr>
          <a:xfrm>
            <a:off x="5386388" y="2601913"/>
            <a:ext cx="4903787" cy="1654175"/>
          </a:xfrm>
        </p:spPr>
        <p:txBody>
          <a:bodyPr>
            <a:normAutofit/>
          </a:bodyPr>
          <a:lstStyle/>
          <a:p>
            <a:r>
              <a:rPr lang="da-DK" sz="3600" dirty="0"/>
              <a:t>Støttede projekter</a:t>
            </a:r>
          </a:p>
        </p:txBody>
      </p:sp>
      <p:sp>
        <p:nvSpPr>
          <p:cNvPr id="7" name="Pladsholder til sidefod 4">
            <a:extLst>
              <a:ext uri="{FF2B5EF4-FFF2-40B4-BE49-F238E27FC236}">
                <a16:creationId xmlns:a16="http://schemas.microsoft.com/office/drawing/2014/main" id="{16182DC5-2BE7-45D3-A428-BCAD769BBD27}"/>
              </a:ext>
            </a:extLst>
          </p:cNvPr>
          <p:cNvSpPr txBox="1">
            <a:spLocks/>
          </p:cNvSpPr>
          <p:nvPr/>
        </p:nvSpPr>
        <p:spPr>
          <a:xfrm>
            <a:off x="593651" y="6411917"/>
            <a:ext cx="2422203" cy="385210"/>
          </a:xfrm>
          <a:prstGeom prst="rect">
            <a:avLst/>
          </a:prstGeom>
        </p:spPr>
        <p:txBody>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sz="1100" b="1" dirty="0">
                <a:solidFill>
                  <a:srgbClr val="94C11C"/>
                </a:solidFill>
                <a:latin typeface="Arial" panose="020B0604020202020204" pitchFamily="34" charset="0"/>
                <a:cs typeface="Arial" panose="020B0604020202020204" pitchFamily="34" charset="0"/>
              </a:rPr>
              <a:t>Køkkenomstilling 2022-2025</a:t>
            </a:r>
          </a:p>
        </p:txBody>
      </p:sp>
    </p:spTree>
    <p:extLst>
      <p:ext uri="{BB962C8B-B14F-4D97-AF65-F5344CB8AC3E}">
        <p14:creationId xmlns:p14="http://schemas.microsoft.com/office/powerpoint/2010/main" val="3292772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DB74CE-B10F-4BF4-ACA7-B1AEF980D045}"/>
              </a:ext>
            </a:extLst>
          </p:cNvPr>
          <p:cNvSpPr>
            <a:spLocks noGrp="1"/>
          </p:cNvSpPr>
          <p:nvPr>
            <p:ph type="title"/>
          </p:nvPr>
        </p:nvSpPr>
        <p:spPr>
          <a:xfrm>
            <a:off x="600076" y="634864"/>
            <a:ext cx="3432538" cy="606156"/>
          </a:xfrm>
        </p:spPr>
        <p:txBody>
          <a:bodyPr>
            <a:normAutofit/>
          </a:bodyPr>
          <a:lstStyle/>
          <a:p>
            <a:r>
              <a:rPr lang="da-DK" dirty="0"/>
              <a:t>Opfølgning</a:t>
            </a:r>
          </a:p>
        </p:txBody>
      </p:sp>
      <p:sp>
        <p:nvSpPr>
          <p:cNvPr id="4" name="Pladsholder til slidenummer 3">
            <a:extLst>
              <a:ext uri="{FF2B5EF4-FFF2-40B4-BE49-F238E27FC236}">
                <a16:creationId xmlns:a16="http://schemas.microsoft.com/office/drawing/2014/main" id="{F725CB2C-D147-4026-ACF1-8F3BA13AE181}"/>
              </a:ext>
            </a:extLst>
          </p:cNvPr>
          <p:cNvSpPr>
            <a:spLocks noGrp="1"/>
          </p:cNvSpPr>
          <p:nvPr>
            <p:ph type="sldNum" sz="quarter" idx="12"/>
          </p:nvPr>
        </p:nvSpPr>
        <p:spPr/>
        <p:txBody>
          <a:bodyPr/>
          <a:lstStyle/>
          <a:p>
            <a:r>
              <a:rPr lang="da-DK" dirty="0"/>
              <a:t>17</a:t>
            </a:r>
          </a:p>
        </p:txBody>
      </p:sp>
      <p:sp>
        <p:nvSpPr>
          <p:cNvPr id="5" name="Tekstfelt 4">
            <a:extLst>
              <a:ext uri="{FF2B5EF4-FFF2-40B4-BE49-F238E27FC236}">
                <a16:creationId xmlns:a16="http://schemas.microsoft.com/office/drawing/2014/main" id="{6B471C89-774B-45C6-B24C-C1D67E400768}"/>
              </a:ext>
            </a:extLst>
          </p:cNvPr>
          <p:cNvSpPr txBox="1"/>
          <p:nvPr/>
        </p:nvSpPr>
        <p:spPr>
          <a:xfrm>
            <a:off x="538529" y="1641101"/>
            <a:ext cx="6618409" cy="1569660"/>
          </a:xfrm>
          <a:prstGeom prst="rect">
            <a:avLst/>
          </a:prstGeom>
          <a:noFill/>
        </p:spPr>
        <p:txBody>
          <a:bodyPr wrap="square" rtlCol="0">
            <a:spAutoFit/>
          </a:bodyPr>
          <a:lstStyle/>
          <a:p>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Når projektet er afsluttet, skal den projektansvarlige redegøre for aktiviteter, leverancer og forventede effekter i henhold til de opstillede mål for projektet. </a:t>
            </a:r>
          </a:p>
          <a:p>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a:p>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Projektansvarlige opbevarer og stiller data til rådighed, der muliggør effektmåling af projekter.</a:t>
            </a:r>
          </a:p>
          <a:p>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a:p>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Til brug for monitering af effekter af fondens aktiviteter har fonden valgt udbredelsen af Det Økologiske Spisemærke, som et konkret og målbart effektmål.</a:t>
            </a:r>
          </a:p>
          <a:p>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p:txBody>
      </p:sp>
      <p:sp>
        <p:nvSpPr>
          <p:cNvPr id="7" name="Pladsholder til sidefod 4">
            <a:extLst>
              <a:ext uri="{FF2B5EF4-FFF2-40B4-BE49-F238E27FC236}">
                <a16:creationId xmlns:a16="http://schemas.microsoft.com/office/drawing/2014/main" id="{574E6068-3C4E-41F5-AFC1-01709A0C5C02}"/>
              </a:ext>
            </a:extLst>
          </p:cNvPr>
          <p:cNvSpPr txBox="1">
            <a:spLocks/>
          </p:cNvSpPr>
          <p:nvPr/>
        </p:nvSpPr>
        <p:spPr>
          <a:xfrm>
            <a:off x="593651" y="6411917"/>
            <a:ext cx="2422203" cy="385210"/>
          </a:xfrm>
          <a:prstGeom prst="rect">
            <a:avLst/>
          </a:prstGeom>
        </p:spPr>
        <p:txBody>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sz="1100" b="1" dirty="0">
                <a:solidFill>
                  <a:srgbClr val="94C11C"/>
                </a:solidFill>
                <a:latin typeface="Arial" panose="020B0604020202020204" pitchFamily="34" charset="0"/>
                <a:cs typeface="Arial" panose="020B0604020202020204" pitchFamily="34" charset="0"/>
              </a:rPr>
              <a:t>Køkkenomstilling 2022-2025</a:t>
            </a:r>
          </a:p>
        </p:txBody>
      </p:sp>
    </p:spTree>
    <p:extLst>
      <p:ext uri="{BB962C8B-B14F-4D97-AF65-F5344CB8AC3E}">
        <p14:creationId xmlns:p14="http://schemas.microsoft.com/office/powerpoint/2010/main" val="3660866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FFD85273-84A6-4AF3-9D6C-85ABC69AF305}"/>
              </a:ext>
            </a:extLst>
          </p:cNvPr>
          <p:cNvSpPr/>
          <p:nvPr/>
        </p:nvSpPr>
        <p:spPr>
          <a:xfrm>
            <a:off x="0" y="-87550"/>
            <a:ext cx="12192000" cy="6945549"/>
          </a:xfrm>
          <a:prstGeom prst="rect">
            <a:avLst/>
          </a:prstGeom>
          <a:solidFill>
            <a:srgbClr val="366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366C81"/>
              </a:solidFill>
            </a:endParaRPr>
          </a:p>
        </p:txBody>
      </p:sp>
      <p:sp>
        <p:nvSpPr>
          <p:cNvPr id="5" name="Rektangel 4">
            <a:extLst>
              <a:ext uri="{FF2B5EF4-FFF2-40B4-BE49-F238E27FC236}">
                <a16:creationId xmlns:a16="http://schemas.microsoft.com/office/drawing/2014/main" id="{4916D875-3029-4BC8-A476-02C5F9C6EF90}"/>
              </a:ext>
            </a:extLst>
          </p:cNvPr>
          <p:cNvSpPr/>
          <p:nvPr/>
        </p:nvSpPr>
        <p:spPr>
          <a:xfrm>
            <a:off x="387949" y="1641646"/>
            <a:ext cx="5414591" cy="4093428"/>
          </a:xfrm>
          <a:prstGeom prst="rect">
            <a:avLst/>
          </a:prstGeom>
        </p:spPr>
        <p:txBody>
          <a:bodyPr wrap="square">
            <a:spAutoFit/>
          </a:bodyPr>
          <a:lstStyle/>
          <a:p>
            <a:pPr algn="r">
              <a:spcBef>
                <a:spcPts val="0"/>
              </a:spcBef>
              <a:buSzPct val="100000"/>
            </a:pPr>
            <a:r>
              <a:rPr lang="da-DK" sz="2800" b="1" dirty="0">
                <a:solidFill>
                  <a:srgbClr val="94C11C"/>
                </a:solidFill>
                <a:latin typeface="Arial" panose="020B0604020202020204" pitchFamily="34" charset="0"/>
                <a:ea typeface="Verdana" panose="020B0604030504040204" pitchFamily="34" charset="0"/>
                <a:cs typeface="Arial" panose="020B0604020202020204" pitchFamily="34" charset="0"/>
              </a:rPr>
              <a:t>Fakta om Fonden for økologisk landbrug</a:t>
            </a:r>
          </a:p>
          <a:p>
            <a:pPr algn="r">
              <a:spcBef>
                <a:spcPts val="0"/>
              </a:spcBef>
              <a:buSzPct val="100000"/>
            </a:pPr>
            <a:endParaRPr lang="da-DK" sz="1200" dirty="0">
              <a:solidFill>
                <a:srgbClr val="94C11C"/>
              </a:solidFill>
              <a:latin typeface="Arial" panose="020B0604020202020204" pitchFamily="34" charset="0"/>
              <a:ea typeface="Verdana" panose="020B0604030504040204" pitchFamily="34" charset="0"/>
              <a:cs typeface="Arial" panose="020B0604020202020204" pitchFamily="34" charset="0"/>
            </a:endParaRPr>
          </a:p>
          <a:p>
            <a:pPr algn="r"/>
            <a:r>
              <a:rPr lang="da-DK" sz="1200" dirty="0">
                <a:solidFill>
                  <a:srgbClr val="94C11C"/>
                </a:solidFill>
                <a:latin typeface="Arial" panose="020B0604020202020204" pitchFamily="34" charset="0"/>
                <a:ea typeface="Verdana" panose="020B0604030504040204" pitchFamily="34" charset="0"/>
                <a:cs typeface="Arial" panose="020B0604020202020204" pitchFamily="34" charset="0"/>
              </a:rPr>
              <a:t>Fonden har lovgivningsmæssig baggrund i landbrugsstøtteloven og har til formål at styrke udviklingsmuligheder og konkurrenceevne for økologisk landbrug. </a:t>
            </a:r>
          </a:p>
          <a:p>
            <a:pPr algn="r"/>
            <a:endParaRPr lang="da-DK" sz="1200" dirty="0">
              <a:solidFill>
                <a:srgbClr val="94C11C"/>
              </a:solidFill>
              <a:latin typeface="Arial" panose="020B0604020202020204" pitchFamily="34" charset="0"/>
              <a:ea typeface="Verdana" panose="020B0604030504040204" pitchFamily="34" charset="0"/>
              <a:cs typeface="Arial" panose="020B0604020202020204" pitchFamily="34" charset="0"/>
            </a:endParaRPr>
          </a:p>
          <a:p>
            <a:pPr algn="r"/>
            <a:r>
              <a:rPr lang="da-DK" sz="1200" dirty="0">
                <a:solidFill>
                  <a:srgbClr val="94C11C"/>
                </a:solidFill>
                <a:latin typeface="Arial" panose="020B0604020202020204" pitchFamily="34" charset="0"/>
                <a:ea typeface="Verdana" panose="020B0604030504040204" pitchFamily="34" charset="0"/>
                <a:cs typeface="Arial" panose="020B0604020202020204" pitchFamily="34" charset="0"/>
              </a:rPr>
              <a:t>Fonden kan i henhold til landbrugsstøtteloven yde støtte til forskning og forsøg, produktudvikling, rådgivning, uddannelse, kontrol, sygdomsforebyggelse- og bekæmpelse, afsætningsfremme samt særlige aktiviteter, som er godkendt af fødevareministeren. </a:t>
            </a:r>
          </a:p>
          <a:p>
            <a:pPr algn="r"/>
            <a:endParaRPr lang="da-DK" sz="1200" dirty="0">
              <a:solidFill>
                <a:srgbClr val="94C11C"/>
              </a:solidFill>
              <a:latin typeface="Arial" panose="020B0604020202020204" pitchFamily="34" charset="0"/>
              <a:ea typeface="Verdana" panose="020B0604030504040204" pitchFamily="34" charset="0"/>
              <a:cs typeface="Arial" panose="020B0604020202020204" pitchFamily="34" charset="0"/>
            </a:endParaRPr>
          </a:p>
          <a:p>
            <a:pPr algn="r"/>
            <a:r>
              <a:rPr lang="da-DK" sz="1200" dirty="0">
                <a:solidFill>
                  <a:srgbClr val="94C11C"/>
                </a:solidFill>
                <a:latin typeface="Arial" panose="020B0604020202020204" pitchFamily="34" charset="0"/>
                <a:ea typeface="Verdana" panose="020B0604030504040204" pitchFamily="34" charset="0"/>
                <a:cs typeface="Arial" panose="020B0604020202020204" pitchFamily="34" charset="0"/>
              </a:rPr>
              <a:t>Fonden ledes af en faglig bestyrelse, der er sammensat af repræsentanter for erhvervet og offentlige interessenter. </a:t>
            </a:r>
          </a:p>
          <a:p>
            <a:pPr algn="r"/>
            <a:endParaRPr lang="da-DK" sz="1200" dirty="0">
              <a:solidFill>
                <a:srgbClr val="94C11C"/>
              </a:solidFill>
              <a:latin typeface="Arial" panose="020B0604020202020204" pitchFamily="34" charset="0"/>
              <a:ea typeface="Verdana" panose="020B0604030504040204" pitchFamily="34" charset="0"/>
              <a:cs typeface="Arial" panose="020B0604020202020204" pitchFamily="34" charset="0"/>
            </a:endParaRPr>
          </a:p>
          <a:p>
            <a:pPr algn="r"/>
            <a:r>
              <a:rPr lang="da-DK" sz="1200" dirty="0">
                <a:solidFill>
                  <a:srgbClr val="94C11C"/>
                </a:solidFill>
                <a:latin typeface="Arial" panose="020B0604020202020204" pitchFamily="34" charset="0"/>
                <a:ea typeface="Verdana" panose="020B0604030504040204" pitchFamily="34" charset="0"/>
                <a:cs typeface="Arial" panose="020B0604020202020204" pitchFamily="34" charset="0"/>
              </a:rPr>
              <a:t>Det er bestyrelsen, der vurderer ansøgninger og bevilliger tilskud til projekter. </a:t>
            </a:r>
          </a:p>
          <a:p>
            <a:pPr algn="r"/>
            <a:endParaRPr lang="da-DK" sz="1200" dirty="0">
              <a:solidFill>
                <a:srgbClr val="94C11C"/>
              </a:solidFill>
              <a:latin typeface="Arial" panose="020B0604020202020204" pitchFamily="34" charset="0"/>
              <a:ea typeface="Verdana" panose="020B0604030504040204" pitchFamily="34" charset="0"/>
              <a:cs typeface="Arial" panose="020B0604020202020204" pitchFamily="34" charset="0"/>
            </a:endParaRPr>
          </a:p>
          <a:p>
            <a:pPr algn="r"/>
            <a:r>
              <a:rPr lang="da-DK" sz="1200" dirty="0">
                <a:solidFill>
                  <a:srgbClr val="94C11C"/>
                </a:solidFill>
                <a:latin typeface="Arial" panose="020B0604020202020204" pitchFamily="34" charset="0"/>
                <a:ea typeface="Verdana" panose="020B0604030504040204" pitchFamily="34" charset="0"/>
                <a:cs typeface="Arial" panose="020B0604020202020204" pitchFamily="34" charset="0"/>
              </a:rPr>
              <a:t>Administrationen varetages af et sekretariat i Landbrug &amp; Fødevarer. </a:t>
            </a:r>
          </a:p>
          <a:p>
            <a:pPr algn="r"/>
            <a:endParaRPr lang="da-DK" sz="1200" dirty="0">
              <a:solidFill>
                <a:srgbClr val="94C11C"/>
              </a:solidFill>
              <a:latin typeface="Arial" panose="020B0604020202020204" pitchFamily="34" charset="0"/>
              <a:ea typeface="Verdana" panose="020B0604030504040204" pitchFamily="34" charset="0"/>
              <a:cs typeface="Arial" panose="020B0604020202020204" pitchFamily="34" charset="0"/>
            </a:endParaRPr>
          </a:p>
        </p:txBody>
      </p:sp>
      <p:sp>
        <p:nvSpPr>
          <p:cNvPr id="2" name="Tekstfelt 1">
            <a:extLst>
              <a:ext uri="{FF2B5EF4-FFF2-40B4-BE49-F238E27FC236}">
                <a16:creationId xmlns:a16="http://schemas.microsoft.com/office/drawing/2014/main" id="{1A78549C-5620-43F0-AB4F-88CAF24CE32F}"/>
              </a:ext>
            </a:extLst>
          </p:cNvPr>
          <p:cNvSpPr txBox="1"/>
          <p:nvPr/>
        </p:nvSpPr>
        <p:spPr>
          <a:xfrm>
            <a:off x="6841587" y="2644170"/>
            <a:ext cx="3431550" cy="1569660"/>
          </a:xfrm>
          <a:prstGeom prst="rect">
            <a:avLst/>
          </a:prstGeom>
          <a:noFill/>
        </p:spPr>
        <p:txBody>
          <a:bodyPr wrap="square" rtlCol="0">
            <a:spAutoFit/>
          </a:bodyPr>
          <a:lstStyle/>
          <a:p>
            <a:r>
              <a:rPr lang="da-DK" sz="1200" b="1" dirty="0">
                <a:solidFill>
                  <a:srgbClr val="FFFFFF"/>
                </a:solidFill>
                <a:latin typeface="Arial" panose="020B0604020202020204" pitchFamily="34" charset="0"/>
                <a:cs typeface="Arial" panose="020B0604020202020204" pitchFamily="34" charset="0"/>
              </a:rPr>
              <a:t>Kontaktoplysninger</a:t>
            </a:r>
          </a:p>
          <a:p>
            <a:r>
              <a:rPr lang="da-DK" sz="1200" dirty="0">
                <a:solidFill>
                  <a:srgbClr val="FFFFFF"/>
                </a:solidFill>
                <a:latin typeface="Arial" panose="020B0604020202020204" pitchFamily="34" charset="0"/>
                <a:cs typeface="Arial" panose="020B0604020202020204" pitchFamily="34" charset="0"/>
              </a:rPr>
              <a:t>Fonden for økologisk landbrug </a:t>
            </a:r>
          </a:p>
          <a:p>
            <a:r>
              <a:rPr lang="da-DK" sz="1200" dirty="0">
                <a:solidFill>
                  <a:srgbClr val="FFFFFF"/>
                </a:solidFill>
                <a:latin typeface="Arial" panose="020B0604020202020204" pitchFamily="34" charset="0"/>
                <a:cs typeface="Arial" panose="020B0604020202020204" pitchFamily="34" charset="0"/>
              </a:rPr>
              <a:t>Axeltorv 3</a:t>
            </a:r>
            <a:br>
              <a:rPr lang="da-DK" sz="1200" dirty="0">
                <a:solidFill>
                  <a:srgbClr val="FFFFFF"/>
                </a:solidFill>
                <a:latin typeface="Arial" panose="020B0604020202020204" pitchFamily="34" charset="0"/>
                <a:cs typeface="Arial" panose="020B0604020202020204" pitchFamily="34" charset="0"/>
              </a:rPr>
            </a:br>
            <a:r>
              <a:rPr lang="da-DK" sz="1200" dirty="0">
                <a:solidFill>
                  <a:srgbClr val="FFFFFF"/>
                </a:solidFill>
                <a:latin typeface="Arial" panose="020B0604020202020204" pitchFamily="34" charset="0"/>
                <a:cs typeface="Arial" panose="020B0604020202020204" pitchFamily="34" charset="0"/>
              </a:rPr>
              <a:t>1609  København V</a:t>
            </a:r>
            <a:br>
              <a:rPr lang="da-DK" sz="1200" dirty="0">
                <a:solidFill>
                  <a:srgbClr val="FFFFFF"/>
                </a:solidFill>
                <a:latin typeface="Arial" panose="020B0604020202020204" pitchFamily="34" charset="0"/>
                <a:cs typeface="Arial" panose="020B0604020202020204" pitchFamily="34" charset="0"/>
              </a:rPr>
            </a:br>
            <a:br>
              <a:rPr lang="da-DK" sz="1200" dirty="0">
                <a:solidFill>
                  <a:srgbClr val="FFFFFF"/>
                </a:solidFill>
                <a:latin typeface="Arial" panose="020B0604020202020204" pitchFamily="34" charset="0"/>
                <a:cs typeface="Arial" panose="020B0604020202020204" pitchFamily="34" charset="0"/>
              </a:rPr>
            </a:br>
            <a:r>
              <a:rPr lang="da-DK" sz="1200" dirty="0">
                <a:solidFill>
                  <a:srgbClr val="FFFFFF"/>
                </a:solidFill>
                <a:latin typeface="Arial" panose="020B0604020202020204" pitchFamily="34" charset="0"/>
                <a:cs typeface="Arial" panose="020B0604020202020204" pitchFamily="34" charset="0"/>
              </a:rPr>
              <a:t>Telefon: 3339 4000</a:t>
            </a:r>
          </a:p>
          <a:p>
            <a:r>
              <a:rPr lang="da-DK" sz="1200" dirty="0">
                <a:solidFill>
                  <a:srgbClr val="FFFFFF"/>
                </a:solidFill>
                <a:latin typeface="Arial" panose="020B0604020202020204" pitchFamily="34" charset="0"/>
                <a:cs typeface="Arial" panose="020B0604020202020204" pitchFamily="34" charset="0"/>
              </a:rPr>
              <a:t>oekologifonden.dk </a:t>
            </a:r>
            <a:br>
              <a:rPr lang="da-DK" sz="1200" dirty="0">
                <a:solidFill>
                  <a:srgbClr val="FFFFFF"/>
                </a:solidFill>
                <a:latin typeface="Arial" panose="020B0604020202020204" pitchFamily="34" charset="0"/>
                <a:cs typeface="Arial" panose="020B0604020202020204" pitchFamily="34" charset="0"/>
              </a:rPr>
            </a:br>
            <a:r>
              <a:rPr lang="da-DK" sz="1200" dirty="0">
                <a:solidFill>
                  <a:srgbClr val="FFFFFF"/>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oekologifonden@oekologifonden.dk</a:t>
            </a:r>
            <a:endParaRPr lang="da-DK" sz="1200" dirty="0">
              <a:solidFill>
                <a:srgbClr val="FFFFFF"/>
              </a:solidFill>
              <a:latin typeface="Arial" panose="020B0604020202020204" pitchFamily="34" charset="0"/>
              <a:cs typeface="Arial" panose="020B0604020202020204" pitchFamily="34" charset="0"/>
            </a:endParaRPr>
          </a:p>
        </p:txBody>
      </p:sp>
      <p:pic>
        <p:nvPicPr>
          <p:cNvPr id="6" name="Billede 5">
            <a:extLst>
              <a:ext uri="{FF2B5EF4-FFF2-40B4-BE49-F238E27FC236}">
                <a16:creationId xmlns:a16="http://schemas.microsoft.com/office/drawing/2014/main" id="{C171519E-AD6C-49DB-B467-E61A08AFB82F}"/>
              </a:ext>
            </a:extLst>
          </p:cNvPr>
          <p:cNvPicPr/>
          <p:nvPr/>
        </p:nvPicPr>
        <p:blipFill>
          <a:blip r:embed="rId4">
            <a:extLst>
              <a:ext uri="{28A0092B-C50C-407E-A947-70E740481C1C}">
                <a14:useLocalDpi xmlns:a14="http://schemas.microsoft.com/office/drawing/2010/main" val="0"/>
              </a:ext>
            </a:extLst>
          </a:blip>
          <a:srcRect/>
          <a:stretch/>
        </p:blipFill>
        <p:spPr bwMode="auto">
          <a:xfrm>
            <a:off x="6929510" y="4634927"/>
            <a:ext cx="3525476" cy="287655"/>
          </a:xfrm>
          <a:prstGeom prst="rect">
            <a:avLst/>
          </a:prstGeom>
          <a:ln>
            <a:noFill/>
          </a:ln>
          <a:extLst>
            <a:ext uri="{53640926-AAD7-44D8-BBD7-CCE9431645EC}">
              <a14:shadowObscured xmlns:a14="http://schemas.microsoft.com/office/drawing/2010/main"/>
            </a:ext>
          </a:extLst>
        </p:spPr>
      </p:pic>
      <p:cxnSp>
        <p:nvCxnSpPr>
          <p:cNvPr id="7" name="Lige forbindelse 6">
            <a:extLst>
              <a:ext uri="{FF2B5EF4-FFF2-40B4-BE49-F238E27FC236}">
                <a16:creationId xmlns:a16="http://schemas.microsoft.com/office/drawing/2014/main" id="{5352C1B0-F409-4A45-9D5B-4B9DBF1ADFB1}"/>
              </a:ext>
            </a:extLst>
          </p:cNvPr>
          <p:cNvCxnSpPr>
            <a:cxnSpLocks/>
          </p:cNvCxnSpPr>
          <p:nvPr/>
        </p:nvCxnSpPr>
        <p:spPr>
          <a:xfrm flipV="1">
            <a:off x="6190489" y="1465475"/>
            <a:ext cx="0" cy="4261104"/>
          </a:xfrm>
          <a:prstGeom prst="line">
            <a:avLst/>
          </a:prstGeom>
          <a:ln w="34925">
            <a:solidFill>
              <a:srgbClr val="E30613">
                <a:alpha val="9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1595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2">
            <a:extLst>
              <a:ext uri="{FF2B5EF4-FFF2-40B4-BE49-F238E27FC236}">
                <a16:creationId xmlns:a16="http://schemas.microsoft.com/office/drawing/2014/main" id="{4246B47E-BF8E-4D83-86C2-1F5F2E4F3E03}"/>
              </a:ext>
            </a:extLst>
          </p:cNvPr>
          <p:cNvSpPr>
            <a:spLocks noGrp="1"/>
          </p:cNvSpPr>
          <p:nvPr>
            <p:ph type="ctrTitle"/>
          </p:nvPr>
        </p:nvSpPr>
        <p:spPr/>
        <p:txBody>
          <a:bodyPr>
            <a:normAutofit/>
          </a:bodyPr>
          <a:lstStyle/>
          <a:p>
            <a:r>
              <a:rPr lang="da-DK" dirty="0"/>
              <a:t>Fondens puljer </a:t>
            </a:r>
            <a:br>
              <a:rPr lang="da-DK" dirty="0"/>
            </a:br>
            <a:r>
              <a:rPr lang="da-DK" dirty="0"/>
              <a:t>2022-2025</a:t>
            </a:r>
          </a:p>
        </p:txBody>
      </p:sp>
      <p:sp>
        <p:nvSpPr>
          <p:cNvPr id="9" name="Undertitel 3">
            <a:extLst>
              <a:ext uri="{FF2B5EF4-FFF2-40B4-BE49-F238E27FC236}">
                <a16:creationId xmlns:a16="http://schemas.microsoft.com/office/drawing/2014/main" id="{A1630496-3DD0-4818-ABC3-67BC2D889014}"/>
              </a:ext>
            </a:extLst>
          </p:cNvPr>
          <p:cNvSpPr>
            <a:spLocks noGrp="1"/>
          </p:cNvSpPr>
          <p:nvPr>
            <p:ph type="subTitle" idx="1"/>
          </p:nvPr>
        </p:nvSpPr>
        <p:spPr>
          <a:xfrm>
            <a:off x="5377523" y="1863969"/>
            <a:ext cx="6325039" cy="3130062"/>
          </a:xfrm>
        </p:spPr>
        <p:txBody>
          <a:bodyPr>
            <a:noAutofit/>
          </a:bodyPr>
          <a:lstStyle/>
          <a:p>
            <a:r>
              <a:rPr lang="da-DK" sz="2800" dirty="0"/>
              <a:t>Landbrugsproduktion-ordinær pulje</a:t>
            </a:r>
          </a:p>
          <a:p>
            <a:r>
              <a:rPr lang="da-DK" sz="2800" dirty="0"/>
              <a:t>Eksportfremme </a:t>
            </a:r>
          </a:p>
          <a:p>
            <a:r>
              <a:rPr lang="da-DK" sz="2800" dirty="0">
                <a:solidFill>
                  <a:srgbClr val="92D050"/>
                </a:solidFill>
              </a:rPr>
              <a:t>National Afsætning</a:t>
            </a:r>
          </a:p>
          <a:p>
            <a:r>
              <a:rPr lang="da-DK" sz="2800" dirty="0"/>
              <a:t>Viden &amp; Kompetencer</a:t>
            </a:r>
          </a:p>
          <a:p>
            <a:r>
              <a:rPr lang="da-DK" sz="2800" dirty="0">
                <a:solidFill>
                  <a:srgbClr val="FF0000"/>
                </a:solidFill>
              </a:rPr>
              <a:t>Køkkenomstilling</a:t>
            </a:r>
          </a:p>
          <a:p>
            <a:r>
              <a:rPr lang="da-DK" sz="2800" dirty="0"/>
              <a:t>Plantebaserede fødevarer</a:t>
            </a:r>
          </a:p>
        </p:txBody>
      </p:sp>
      <p:sp>
        <p:nvSpPr>
          <p:cNvPr id="5" name="Pladsholder til slidenummer 4">
            <a:extLst>
              <a:ext uri="{FF2B5EF4-FFF2-40B4-BE49-F238E27FC236}">
                <a16:creationId xmlns:a16="http://schemas.microsoft.com/office/drawing/2014/main" id="{1446F07A-C374-4B20-AE2E-16E25844184A}"/>
              </a:ext>
            </a:extLst>
          </p:cNvPr>
          <p:cNvSpPr>
            <a:spLocks noGrp="1"/>
          </p:cNvSpPr>
          <p:nvPr>
            <p:ph type="sldNum" sz="quarter" idx="16"/>
          </p:nvPr>
        </p:nvSpPr>
        <p:spPr/>
        <p:txBody>
          <a:bodyPr/>
          <a:lstStyle/>
          <a:p>
            <a:fld id="{08BF396A-D242-4D2A-9DBD-D962379DA7F1}" type="slidenum">
              <a:rPr lang="da-DK" smtClean="0"/>
              <a:pPr/>
              <a:t>2</a:t>
            </a:fld>
            <a:endParaRPr lang="da-DK" dirty="0"/>
          </a:p>
        </p:txBody>
      </p:sp>
      <p:sp>
        <p:nvSpPr>
          <p:cNvPr id="8" name="Pladsholder til sidefod 4">
            <a:extLst>
              <a:ext uri="{FF2B5EF4-FFF2-40B4-BE49-F238E27FC236}">
                <a16:creationId xmlns:a16="http://schemas.microsoft.com/office/drawing/2014/main" id="{12A56B3D-7364-439E-9A37-B2E36190188E}"/>
              </a:ext>
            </a:extLst>
          </p:cNvPr>
          <p:cNvSpPr txBox="1">
            <a:spLocks/>
          </p:cNvSpPr>
          <p:nvPr/>
        </p:nvSpPr>
        <p:spPr>
          <a:xfrm>
            <a:off x="593651" y="6411917"/>
            <a:ext cx="2422203" cy="385210"/>
          </a:xfrm>
          <a:prstGeom prst="rect">
            <a:avLst/>
          </a:prstGeom>
        </p:spPr>
        <p:txBody>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sz="1100" b="1" dirty="0">
                <a:solidFill>
                  <a:srgbClr val="94C11C"/>
                </a:solidFill>
                <a:latin typeface="Arial" panose="020B0604020202020204" pitchFamily="34" charset="0"/>
                <a:cs typeface="Arial" panose="020B0604020202020204" pitchFamily="34" charset="0"/>
              </a:rPr>
              <a:t>Køkkenomstilling 2022-2025</a:t>
            </a:r>
          </a:p>
        </p:txBody>
      </p:sp>
    </p:spTree>
    <p:extLst>
      <p:ext uri="{BB962C8B-B14F-4D97-AF65-F5344CB8AC3E}">
        <p14:creationId xmlns:p14="http://schemas.microsoft.com/office/powerpoint/2010/main" val="1542326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116C9D-E0F8-40C8-BCA9-B06CE71B544D}"/>
              </a:ext>
            </a:extLst>
          </p:cNvPr>
          <p:cNvSpPr>
            <a:spLocks noGrp="1"/>
          </p:cNvSpPr>
          <p:nvPr>
            <p:ph type="title"/>
          </p:nvPr>
        </p:nvSpPr>
        <p:spPr>
          <a:xfrm>
            <a:off x="593651" y="659215"/>
            <a:ext cx="3521149" cy="595525"/>
          </a:xfrm>
        </p:spPr>
        <p:txBody>
          <a:bodyPr>
            <a:normAutofit fontScale="90000"/>
          </a:bodyPr>
          <a:lstStyle/>
          <a:p>
            <a:r>
              <a:rPr lang="da-DK" sz="3200" dirty="0"/>
              <a:t>Kort om fondens puljer</a:t>
            </a:r>
          </a:p>
        </p:txBody>
      </p:sp>
      <p:sp>
        <p:nvSpPr>
          <p:cNvPr id="3" name="Pladsholder til slidenummer 2">
            <a:extLst>
              <a:ext uri="{FF2B5EF4-FFF2-40B4-BE49-F238E27FC236}">
                <a16:creationId xmlns:a16="http://schemas.microsoft.com/office/drawing/2014/main" id="{EAA09DBB-9709-4036-AECE-79958B13DBAE}"/>
              </a:ext>
            </a:extLst>
          </p:cNvPr>
          <p:cNvSpPr>
            <a:spLocks noGrp="1"/>
          </p:cNvSpPr>
          <p:nvPr>
            <p:ph type="sldNum" sz="quarter" idx="12"/>
          </p:nvPr>
        </p:nvSpPr>
        <p:spPr/>
        <p:txBody>
          <a:bodyPr/>
          <a:lstStyle/>
          <a:p>
            <a:r>
              <a:rPr lang="da-DK" dirty="0"/>
              <a:t>3</a:t>
            </a:r>
          </a:p>
        </p:txBody>
      </p:sp>
      <p:sp>
        <p:nvSpPr>
          <p:cNvPr id="12" name="Rektangel 11">
            <a:extLst>
              <a:ext uri="{FF2B5EF4-FFF2-40B4-BE49-F238E27FC236}">
                <a16:creationId xmlns:a16="http://schemas.microsoft.com/office/drawing/2014/main" id="{5DE05FD9-23BA-4619-87F7-D5DF0487C5D7}"/>
              </a:ext>
            </a:extLst>
          </p:cNvPr>
          <p:cNvSpPr/>
          <p:nvPr/>
        </p:nvSpPr>
        <p:spPr>
          <a:xfrm>
            <a:off x="593651" y="1592761"/>
            <a:ext cx="7099618" cy="3588546"/>
          </a:xfrm>
          <a:prstGeom prst="rect">
            <a:avLst/>
          </a:prstGeom>
        </p:spPr>
        <p:txBody>
          <a:bodyPr wrap="square">
            <a:spAutoFit/>
          </a:bodyPr>
          <a:lstStyle/>
          <a:p>
            <a:pPr>
              <a:lnSpc>
                <a:spcPct val="106000"/>
              </a:lnSpc>
              <a:spcBef>
                <a:spcPts val="600"/>
              </a:spcBef>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Udover fondens ordinære pulje er der under Ministeriet for Fødevarer, Landbrug og Fiskeri afsat yderligere midler til at understøtte og videreudvikle en fortsat markedsbaseret udvikling af økologien i Danmark. Midlerne er udmøntet i en række puljer med særligt fokus. </a:t>
            </a:r>
          </a:p>
          <a:p>
            <a:pPr>
              <a:lnSpc>
                <a:spcPct val="106000"/>
              </a:lnSpc>
              <a:spcBef>
                <a:spcPts val="600"/>
              </a:spcBef>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For strategiperioden 2022-2025 er der mulighed for at søge om tilskud i følgende puljer: </a:t>
            </a:r>
          </a:p>
          <a:p>
            <a:pPr marL="228600" indent="-228600">
              <a:lnSpc>
                <a:spcPct val="106000"/>
              </a:lnSpc>
              <a:spcBef>
                <a:spcPts val="600"/>
              </a:spcBef>
              <a:buFont typeface="+mj-lt"/>
              <a:buAutoNum type="arabicPeriod"/>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Landbrugsproduktion - den ordinære pulje</a:t>
            </a:r>
          </a:p>
          <a:p>
            <a:pPr marL="228600" indent="-228600">
              <a:lnSpc>
                <a:spcPct val="106000"/>
              </a:lnSpc>
              <a:spcBef>
                <a:spcPts val="600"/>
              </a:spcBef>
              <a:buFont typeface="+mj-lt"/>
              <a:buAutoNum type="arabicPeriod"/>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Eksportfremme</a:t>
            </a:r>
          </a:p>
          <a:p>
            <a:pPr marL="228600" indent="-228600">
              <a:lnSpc>
                <a:spcPct val="106000"/>
              </a:lnSpc>
              <a:spcBef>
                <a:spcPts val="600"/>
              </a:spcBef>
              <a:buFont typeface="+mj-lt"/>
              <a:buAutoNum type="arabicPeriod"/>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National Afsætning</a:t>
            </a:r>
          </a:p>
          <a:p>
            <a:pPr marL="228600" indent="-228600">
              <a:lnSpc>
                <a:spcPct val="106000"/>
              </a:lnSpc>
              <a:spcBef>
                <a:spcPts val="600"/>
              </a:spcBef>
              <a:buFont typeface="+mj-lt"/>
              <a:buAutoNum type="arabicPeriod"/>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Viden &amp; Kompetencer</a:t>
            </a:r>
          </a:p>
          <a:p>
            <a:pPr marL="228600" indent="-228600">
              <a:lnSpc>
                <a:spcPct val="106000"/>
              </a:lnSpc>
              <a:spcBef>
                <a:spcPts val="600"/>
              </a:spcBef>
              <a:buFont typeface="+mj-lt"/>
              <a:buAutoNum type="arabicPeriod"/>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Køkkenomstilling</a:t>
            </a:r>
          </a:p>
          <a:p>
            <a:pPr marL="228600" indent="-228600">
              <a:lnSpc>
                <a:spcPct val="106000"/>
              </a:lnSpc>
              <a:spcBef>
                <a:spcPts val="600"/>
              </a:spcBef>
              <a:buFont typeface="+mj-lt"/>
              <a:buAutoNum type="arabicPeriod"/>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Plantebaserede fødevarer</a:t>
            </a:r>
          </a:p>
          <a:p>
            <a:pPr>
              <a:lnSpc>
                <a:spcPct val="106000"/>
              </a:lnSpc>
              <a:spcBef>
                <a:spcPts val="600"/>
              </a:spcBef>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a:p>
            <a:pPr>
              <a:lnSpc>
                <a:spcPct val="106000"/>
              </a:lnSpc>
              <a:spcBef>
                <a:spcPts val="600"/>
              </a:spcBef>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Nærværende strategi vedrører puljen for </a:t>
            </a:r>
            <a:r>
              <a:rPr lang="da-DK" sz="1200" dirty="0">
                <a:solidFill>
                  <a:srgbClr val="FF0000"/>
                </a:solidFill>
                <a:latin typeface="Arial" panose="020B0604020202020204" pitchFamily="34" charset="0"/>
                <a:ea typeface="Verdana" panose="020B0604030504040204" pitchFamily="34" charset="0"/>
                <a:cs typeface="Arial" panose="020B0604020202020204" pitchFamily="34" charset="0"/>
              </a:rPr>
              <a:t>Køkkenomstilling. </a:t>
            </a:r>
          </a:p>
          <a:p>
            <a:pPr>
              <a:lnSpc>
                <a:spcPct val="106000"/>
              </a:lnSpc>
              <a:spcBef>
                <a:spcPts val="600"/>
              </a:spcBef>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Der er i lighed hermed fastlagt strategier for de øvrige puljer med egne indsatser og tildelingskriterier. </a:t>
            </a:r>
          </a:p>
          <a:p>
            <a:pPr>
              <a:lnSpc>
                <a:spcPct val="106000"/>
              </a:lnSpc>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p:txBody>
      </p:sp>
      <p:sp>
        <p:nvSpPr>
          <p:cNvPr id="6" name="Pladsholder til sidefod 4">
            <a:extLst>
              <a:ext uri="{FF2B5EF4-FFF2-40B4-BE49-F238E27FC236}">
                <a16:creationId xmlns:a16="http://schemas.microsoft.com/office/drawing/2014/main" id="{F19A2B50-F8AB-4DE9-9776-905EEF53BFEC}"/>
              </a:ext>
            </a:extLst>
          </p:cNvPr>
          <p:cNvSpPr txBox="1">
            <a:spLocks/>
          </p:cNvSpPr>
          <p:nvPr/>
        </p:nvSpPr>
        <p:spPr>
          <a:xfrm>
            <a:off x="593651" y="6411917"/>
            <a:ext cx="2422203" cy="385210"/>
          </a:xfrm>
          <a:prstGeom prst="rect">
            <a:avLst/>
          </a:prstGeom>
        </p:spPr>
        <p:txBody>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sz="1100" b="1" dirty="0">
                <a:solidFill>
                  <a:srgbClr val="94C11C"/>
                </a:solidFill>
                <a:latin typeface="Arial" panose="020B0604020202020204" pitchFamily="34" charset="0"/>
                <a:cs typeface="Arial" panose="020B0604020202020204" pitchFamily="34" charset="0"/>
              </a:rPr>
              <a:t>Køkkenomstilling 2022-2025</a:t>
            </a:r>
          </a:p>
        </p:txBody>
      </p:sp>
    </p:spTree>
    <p:extLst>
      <p:ext uri="{BB962C8B-B14F-4D97-AF65-F5344CB8AC3E}">
        <p14:creationId xmlns:p14="http://schemas.microsoft.com/office/powerpoint/2010/main" val="2386278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116C9D-E0F8-40C8-BCA9-B06CE71B544D}"/>
              </a:ext>
            </a:extLst>
          </p:cNvPr>
          <p:cNvSpPr>
            <a:spLocks noGrp="1"/>
          </p:cNvSpPr>
          <p:nvPr>
            <p:ph type="title"/>
          </p:nvPr>
        </p:nvSpPr>
        <p:spPr>
          <a:xfrm>
            <a:off x="593651" y="659215"/>
            <a:ext cx="4435549" cy="595525"/>
          </a:xfrm>
        </p:spPr>
        <p:txBody>
          <a:bodyPr>
            <a:normAutofit fontScale="90000"/>
          </a:bodyPr>
          <a:lstStyle/>
          <a:p>
            <a:r>
              <a:rPr lang="da-DK" sz="3200" dirty="0"/>
              <a:t>Om strategien for puljen for Køkkenomstilling</a:t>
            </a:r>
          </a:p>
        </p:txBody>
      </p:sp>
      <p:sp>
        <p:nvSpPr>
          <p:cNvPr id="3" name="Pladsholder til slidenummer 2">
            <a:extLst>
              <a:ext uri="{FF2B5EF4-FFF2-40B4-BE49-F238E27FC236}">
                <a16:creationId xmlns:a16="http://schemas.microsoft.com/office/drawing/2014/main" id="{EAA09DBB-9709-4036-AECE-79958B13DBAE}"/>
              </a:ext>
            </a:extLst>
          </p:cNvPr>
          <p:cNvSpPr>
            <a:spLocks noGrp="1"/>
          </p:cNvSpPr>
          <p:nvPr>
            <p:ph type="sldNum" sz="quarter" idx="12"/>
          </p:nvPr>
        </p:nvSpPr>
        <p:spPr/>
        <p:txBody>
          <a:bodyPr/>
          <a:lstStyle/>
          <a:p>
            <a:r>
              <a:rPr lang="da-DK" dirty="0"/>
              <a:t>4</a:t>
            </a:r>
          </a:p>
        </p:txBody>
      </p:sp>
      <p:sp>
        <p:nvSpPr>
          <p:cNvPr id="12" name="Rektangel 11">
            <a:extLst>
              <a:ext uri="{FF2B5EF4-FFF2-40B4-BE49-F238E27FC236}">
                <a16:creationId xmlns:a16="http://schemas.microsoft.com/office/drawing/2014/main" id="{5DE05FD9-23BA-4619-87F7-D5DF0487C5D7}"/>
              </a:ext>
            </a:extLst>
          </p:cNvPr>
          <p:cNvSpPr/>
          <p:nvPr/>
        </p:nvSpPr>
        <p:spPr>
          <a:xfrm>
            <a:off x="593651" y="1578717"/>
            <a:ext cx="7976751" cy="3155159"/>
          </a:xfrm>
          <a:prstGeom prst="rect">
            <a:avLst/>
          </a:prstGeom>
        </p:spPr>
        <p:txBody>
          <a:bodyPr wrap="square">
            <a:spAutoFit/>
          </a:bodyPr>
          <a:lstStyle/>
          <a:p>
            <a:pPr>
              <a:lnSpc>
                <a:spcPct val="106000"/>
              </a:lnSpc>
              <a:spcBef>
                <a:spcPts val="600"/>
              </a:spcBef>
              <a:spcAft>
                <a:spcPts val="600"/>
              </a:spcAft>
              <a:buSzPct val="100000"/>
            </a:pPr>
            <a:r>
              <a:rPr lang="da-DK" sz="1200" dirty="0">
                <a:solidFill>
                  <a:srgbClr val="366C81"/>
                </a:solidFill>
                <a:latin typeface="Arial" panose="020B0604020202020204" pitchFamily="34" charset="0"/>
                <a:cs typeface="Arial" panose="020B0604020202020204" pitchFamily="34" charset="0"/>
              </a:rPr>
              <a:t>Fonden for økologisk landbrug har i sommeren 2021 udarbejdet en fireårig strategi for 2022-2025 for puljen, som skal understøtte den økologiske omstilling af professionelle køkkener. </a:t>
            </a:r>
          </a:p>
          <a:p>
            <a:pPr>
              <a:lnSpc>
                <a:spcPct val="106000"/>
              </a:lnSpc>
              <a:spcBef>
                <a:spcPts val="600"/>
              </a:spcBef>
              <a:spcAft>
                <a:spcPts val="600"/>
              </a:spcAft>
              <a:buSzPct val="100000"/>
            </a:pPr>
            <a:r>
              <a:rPr lang="da-DK" sz="1200" dirty="0">
                <a:solidFill>
                  <a:srgbClr val="366C81"/>
                </a:solidFill>
                <a:latin typeface="Arial" panose="020B0604020202020204" pitchFamily="34" charset="0"/>
                <a:cs typeface="Arial" panose="020B0604020202020204" pitchFamily="34" charset="0"/>
              </a:rPr>
              <a:t>Bestyrelsen vil hvert år gennemføre et servicetjek af strategien. </a:t>
            </a:r>
          </a:p>
          <a:p>
            <a:pPr>
              <a:lnSpc>
                <a:spcPct val="106000"/>
              </a:lnSpc>
              <a:spcBef>
                <a:spcPts val="600"/>
              </a:spcBef>
              <a:spcAft>
                <a:spcPts val="600"/>
              </a:spcAft>
              <a:buSzPct val="100000"/>
            </a:pPr>
            <a:r>
              <a:rPr lang="da-DK" sz="1200" dirty="0">
                <a:solidFill>
                  <a:srgbClr val="366C81"/>
                </a:solidFill>
                <a:latin typeface="Arial" panose="020B0604020202020204" pitchFamily="34" charset="0"/>
                <a:cs typeface="Arial" panose="020B0604020202020204" pitchFamily="34" charset="0"/>
              </a:rPr>
              <a:t>På baggrund af strategien gennemføres som minimum én årlig ansøgningsrunde. </a:t>
            </a:r>
          </a:p>
          <a:p>
            <a:pPr>
              <a:lnSpc>
                <a:spcPct val="106000"/>
              </a:lnSpc>
              <a:spcBef>
                <a:spcPts val="600"/>
              </a:spcBef>
              <a:spcAft>
                <a:spcPts val="600"/>
              </a:spcAft>
              <a:buSzPct val="100000"/>
            </a:pPr>
            <a:r>
              <a:rPr lang="da-DK" sz="1200" dirty="0">
                <a:solidFill>
                  <a:srgbClr val="366C81"/>
                </a:solidFill>
                <a:latin typeface="Arial" panose="020B0604020202020204" pitchFamily="34" charset="0"/>
                <a:cs typeface="Arial" panose="020B0604020202020204" pitchFamily="34" charset="0"/>
              </a:rPr>
              <a:t>Strategien beskriver indsatsområde, støtteformer, tildelingskriterier samt opfølgningsprocedurer. Strategien er derudover udmøntet i et særligt ansøgningsskema for puljen, en generel vejledning om tilskud og en vejledning om revision, som er gældende for alle fondens puljer. </a:t>
            </a:r>
          </a:p>
          <a:p>
            <a:pPr>
              <a:lnSpc>
                <a:spcPct val="106000"/>
              </a:lnSpc>
              <a:spcBef>
                <a:spcPts val="600"/>
              </a:spcBef>
              <a:spcAft>
                <a:spcPts val="600"/>
              </a:spcAft>
              <a:buSzPct val="100000"/>
            </a:pPr>
            <a:r>
              <a:rPr lang="da-DK" sz="1200" dirty="0">
                <a:solidFill>
                  <a:srgbClr val="366C81"/>
                </a:solidFill>
                <a:latin typeface="Arial" panose="020B0604020202020204" pitchFamily="34" charset="0"/>
                <a:cs typeface="Arial" panose="020B0604020202020204" pitchFamily="34" charset="0"/>
              </a:rPr>
              <a:t>Der er tale om en fokuseret indsats inden for rammerne af det samlede regelgrundlag for fonden.</a:t>
            </a:r>
          </a:p>
          <a:p>
            <a:pPr>
              <a:lnSpc>
                <a:spcPct val="106000"/>
              </a:lnSpc>
              <a:spcBef>
                <a:spcPts val="600"/>
              </a:spcBef>
              <a:spcAft>
                <a:spcPts val="600"/>
              </a:spcAft>
              <a:buSzPct val="100000"/>
            </a:pPr>
            <a:r>
              <a:rPr lang="da-DK" sz="1200" dirty="0">
                <a:solidFill>
                  <a:srgbClr val="366C81"/>
                </a:solidFill>
                <a:latin typeface="Arial" panose="020B0604020202020204" pitchFamily="34" charset="0"/>
                <a:cs typeface="Arial" panose="020B0604020202020204" pitchFamily="34" charset="0"/>
              </a:rPr>
              <a:t>Indsatserne understøtter fondens overordnede formål om at fremme udviklingsmuligheder og konkurrenceevne for økologiske landbrug. </a:t>
            </a:r>
          </a:p>
          <a:p>
            <a:pPr>
              <a:lnSpc>
                <a:spcPct val="106000"/>
              </a:lnSpc>
              <a:spcBef>
                <a:spcPts val="600"/>
              </a:spcBef>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Ansøgningsmaterialet kan tilgås på fondens hjemmeside.</a:t>
            </a:r>
          </a:p>
        </p:txBody>
      </p:sp>
      <p:sp>
        <p:nvSpPr>
          <p:cNvPr id="6" name="Pladsholder til sidefod 4">
            <a:extLst>
              <a:ext uri="{FF2B5EF4-FFF2-40B4-BE49-F238E27FC236}">
                <a16:creationId xmlns:a16="http://schemas.microsoft.com/office/drawing/2014/main" id="{C86966BC-911D-4EC6-B902-27698CF8D863}"/>
              </a:ext>
            </a:extLst>
          </p:cNvPr>
          <p:cNvSpPr txBox="1">
            <a:spLocks/>
          </p:cNvSpPr>
          <p:nvPr/>
        </p:nvSpPr>
        <p:spPr>
          <a:xfrm>
            <a:off x="593651" y="6411917"/>
            <a:ext cx="2422203" cy="385210"/>
          </a:xfrm>
          <a:prstGeom prst="rect">
            <a:avLst/>
          </a:prstGeom>
        </p:spPr>
        <p:txBody>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sz="1100" b="1" dirty="0">
                <a:solidFill>
                  <a:srgbClr val="94C11C"/>
                </a:solidFill>
                <a:latin typeface="Arial" panose="020B0604020202020204" pitchFamily="34" charset="0"/>
                <a:cs typeface="Arial" panose="020B0604020202020204" pitchFamily="34" charset="0"/>
              </a:rPr>
              <a:t>Køkkenomstilling 2022-2025</a:t>
            </a:r>
          </a:p>
        </p:txBody>
      </p:sp>
    </p:spTree>
    <p:extLst>
      <p:ext uri="{BB962C8B-B14F-4D97-AF65-F5344CB8AC3E}">
        <p14:creationId xmlns:p14="http://schemas.microsoft.com/office/powerpoint/2010/main" val="1330699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68CE27D3-E843-4500-A91F-CA43B4909D36}"/>
              </a:ext>
            </a:extLst>
          </p:cNvPr>
          <p:cNvSpPr>
            <a:spLocks noGrp="1"/>
          </p:cNvSpPr>
          <p:nvPr>
            <p:ph type="ctrTitle"/>
          </p:nvPr>
        </p:nvSpPr>
        <p:spPr>
          <a:xfrm>
            <a:off x="501162" y="2235200"/>
            <a:ext cx="4430231" cy="2387600"/>
          </a:xfrm>
        </p:spPr>
        <p:txBody>
          <a:bodyPr/>
          <a:lstStyle/>
          <a:p>
            <a:r>
              <a:rPr lang="da-DK" dirty="0"/>
              <a:t>Indsats </a:t>
            </a:r>
            <a:br>
              <a:rPr lang="da-DK" dirty="0"/>
            </a:br>
            <a:r>
              <a:rPr lang="da-DK" dirty="0"/>
              <a:t>områder </a:t>
            </a:r>
          </a:p>
        </p:txBody>
      </p:sp>
      <p:sp>
        <p:nvSpPr>
          <p:cNvPr id="4" name="Undertitel 3">
            <a:extLst>
              <a:ext uri="{FF2B5EF4-FFF2-40B4-BE49-F238E27FC236}">
                <a16:creationId xmlns:a16="http://schemas.microsoft.com/office/drawing/2014/main" id="{9D2A9B52-D30A-4074-804E-26CB1C689783}"/>
              </a:ext>
            </a:extLst>
          </p:cNvPr>
          <p:cNvSpPr>
            <a:spLocks noGrp="1"/>
          </p:cNvSpPr>
          <p:nvPr>
            <p:ph type="subTitle" idx="1"/>
          </p:nvPr>
        </p:nvSpPr>
        <p:spPr>
          <a:xfrm>
            <a:off x="5386316" y="1835909"/>
            <a:ext cx="6304522" cy="2989310"/>
          </a:xfrm>
        </p:spPr>
        <p:txBody>
          <a:bodyPr>
            <a:noAutofit/>
          </a:bodyPr>
          <a:lstStyle/>
          <a:p>
            <a:pPr>
              <a:lnSpc>
                <a:spcPct val="120000"/>
              </a:lnSpc>
            </a:pPr>
            <a:r>
              <a:rPr lang="da-DK" sz="2000" dirty="0"/>
              <a:t>Omstilling til økologi i offentlige og private professionelle køkkener – kompetenceudvikling af køkkenpersonale og tilknyttede medarbejdere</a:t>
            </a:r>
          </a:p>
        </p:txBody>
      </p:sp>
      <p:sp>
        <p:nvSpPr>
          <p:cNvPr id="5" name="Pladsholder til slidenummer 4">
            <a:extLst>
              <a:ext uri="{FF2B5EF4-FFF2-40B4-BE49-F238E27FC236}">
                <a16:creationId xmlns:a16="http://schemas.microsoft.com/office/drawing/2014/main" id="{4CD87F5E-65C9-4840-A83B-AF6D042ABB05}"/>
              </a:ext>
            </a:extLst>
          </p:cNvPr>
          <p:cNvSpPr>
            <a:spLocks noGrp="1"/>
          </p:cNvSpPr>
          <p:nvPr>
            <p:ph type="sldNum" sz="quarter" idx="16"/>
          </p:nvPr>
        </p:nvSpPr>
        <p:spPr/>
        <p:txBody>
          <a:bodyPr/>
          <a:lstStyle/>
          <a:p>
            <a:r>
              <a:rPr lang="da-DK" dirty="0"/>
              <a:t>5</a:t>
            </a:r>
          </a:p>
        </p:txBody>
      </p:sp>
      <p:sp>
        <p:nvSpPr>
          <p:cNvPr id="6" name="Pladsholder til sidefod 4">
            <a:extLst>
              <a:ext uri="{FF2B5EF4-FFF2-40B4-BE49-F238E27FC236}">
                <a16:creationId xmlns:a16="http://schemas.microsoft.com/office/drawing/2014/main" id="{E54C0BE6-1974-438E-9892-64EA0CC8610F}"/>
              </a:ext>
            </a:extLst>
          </p:cNvPr>
          <p:cNvSpPr txBox="1">
            <a:spLocks/>
          </p:cNvSpPr>
          <p:nvPr/>
        </p:nvSpPr>
        <p:spPr>
          <a:xfrm>
            <a:off x="593651" y="6411917"/>
            <a:ext cx="2422203" cy="385210"/>
          </a:xfrm>
          <a:prstGeom prst="rect">
            <a:avLst/>
          </a:prstGeom>
        </p:spPr>
        <p:txBody>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sz="1100" b="1" dirty="0">
                <a:solidFill>
                  <a:srgbClr val="94C11C"/>
                </a:solidFill>
                <a:latin typeface="Arial" panose="020B0604020202020204" pitchFamily="34" charset="0"/>
                <a:cs typeface="Arial" panose="020B0604020202020204" pitchFamily="34" charset="0"/>
              </a:rPr>
              <a:t>Køkkenomstilling 2022-2025</a:t>
            </a:r>
          </a:p>
        </p:txBody>
      </p:sp>
    </p:spTree>
    <p:extLst>
      <p:ext uri="{BB962C8B-B14F-4D97-AF65-F5344CB8AC3E}">
        <p14:creationId xmlns:p14="http://schemas.microsoft.com/office/powerpoint/2010/main" val="625370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116C9D-E0F8-40C8-BCA9-B06CE71B544D}"/>
              </a:ext>
            </a:extLst>
          </p:cNvPr>
          <p:cNvSpPr>
            <a:spLocks noGrp="1"/>
          </p:cNvSpPr>
          <p:nvPr>
            <p:ph type="title"/>
          </p:nvPr>
        </p:nvSpPr>
        <p:spPr>
          <a:xfrm>
            <a:off x="593651" y="659215"/>
            <a:ext cx="3521149" cy="595525"/>
          </a:xfrm>
        </p:spPr>
        <p:txBody>
          <a:bodyPr>
            <a:normAutofit fontScale="90000"/>
          </a:bodyPr>
          <a:lstStyle/>
          <a:p>
            <a:r>
              <a:rPr lang="da-DK" sz="3200" dirty="0"/>
              <a:t>Puljens indsatsområder</a:t>
            </a:r>
          </a:p>
        </p:txBody>
      </p:sp>
      <p:sp>
        <p:nvSpPr>
          <p:cNvPr id="3" name="Pladsholder til slidenummer 2">
            <a:extLst>
              <a:ext uri="{FF2B5EF4-FFF2-40B4-BE49-F238E27FC236}">
                <a16:creationId xmlns:a16="http://schemas.microsoft.com/office/drawing/2014/main" id="{EAA09DBB-9709-4036-AECE-79958B13DBAE}"/>
              </a:ext>
            </a:extLst>
          </p:cNvPr>
          <p:cNvSpPr>
            <a:spLocks noGrp="1"/>
          </p:cNvSpPr>
          <p:nvPr>
            <p:ph type="sldNum" sz="quarter" idx="12"/>
          </p:nvPr>
        </p:nvSpPr>
        <p:spPr/>
        <p:txBody>
          <a:bodyPr/>
          <a:lstStyle/>
          <a:p>
            <a:r>
              <a:rPr lang="da-DK" dirty="0"/>
              <a:t>6</a:t>
            </a:r>
          </a:p>
        </p:txBody>
      </p:sp>
      <p:sp>
        <p:nvSpPr>
          <p:cNvPr id="12" name="Rektangel 11">
            <a:extLst>
              <a:ext uri="{FF2B5EF4-FFF2-40B4-BE49-F238E27FC236}">
                <a16:creationId xmlns:a16="http://schemas.microsoft.com/office/drawing/2014/main" id="{5DE05FD9-23BA-4619-87F7-D5DF0487C5D7}"/>
              </a:ext>
            </a:extLst>
          </p:cNvPr>
          <p:cNvSpPr/>
          <p:nvPr/>
        </p:nvSpPr>
        <p:spPr>
          <a:xfrm>
            <a:off x="593651" y="1393581"/>
            <a:ext cx="10581372" cy="5539337"/>
          </a:xfrm>
          <a:prstGeom prst="rect">
            <a:avLst/>
          </a:prstGeom>
        </p:spPr>
        <p:txBody>
          <a:bodyPr wrap="square">
            <a:spAutoFit/>
          </a:bodyPr>
          <a:lstStyle/>
          <a:p>
            <a:pPr>
              <a:lnSpc>
                <a:spcPct val="106000"/>
              </a:lnSpc>
              <a:spcBef>
                <a:spcPts val="600"/>
              </a:spcBef>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Økologisk omstilling af professionelle køkkener har til formål at højne økologiprocenten i de mange daglige måltider, der serveres i landets professionelle køkkener. </a:t>
            </a:r>
          </a:p>
          <a:p>
            <a:pPr>
              <a:lnSpc>
                <a:spcPct val="106000"/>
              </a:lnSpc>
              <a:spcBef>
                <a:spcPts val="600"/>
              </a:spcBef>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Midlerne </a:t>
            </a:r>
            <a:r>
              <a:rPr lang="da-DK" sz="1200" dirty="0">
                <a:solidFill>
                  <a:schemeClr val="tx2"/>
                </a:solidFill>
                <a:latin typeface="Arial" panose="020B0604020202020204" pitchFamily="34" charset="0"/>
                <a:ea typeface="Verdana" panose="020B0604030504040204" pitchFamily="34" charset="0"/>
                <a:cs typeface="Arial" panose="020B0604020202020204" pitchFamily="34" charset="0"/>
              </a:rPr>
              <a:t>er afsat </a:t>
            </a: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til kompetenceudvikling af køkkenpersonale og tilknyttede medarbejdere med integration af viden om bæredygtig produktion af måltider, </a:t>
            </a: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hlinkClick r:id="rId2"/>
              </a:rPr>
              <a:t>De officielle Kostråd</a:t>
            </a: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 madspild og sæson.  </a:t>
            </a:r>
          </a:p>
          <a:p>
            <a:pPr>
              <a:lnSpc>
                <a:spcPct val="106000"/>
              </a:lnSpc>
              <a:spcBef>
                <a:spcPts val="600"/>
              </a:spcBef>
            </a:pPr>
            <a:r>
              <a:rPr lang="da-DK" sz="1200" dirty="0">
                <a:solidFill>
                  <a:schemeClr val="tx2"/>
                </a:solidFill>
                <a:latin typeface="Arial" panose="020B0604020202020204" pitchFamily="34" charset="0"/>
                <a:ea typeface="Verdana" panose="020B0604030504040204" pitchFamily="34" charset="0"/>
                <a:cs typeface="Arial" panose="020B0604020202020204" pitchFamily="34" charset="0"/>
              </a:rPr>
              <a:t>Puljen understøtter dermed samtidig udbredelsen af </a:t>
            </a:r>
            <a:r>
              <a:rPr lang="da-DK" sz="1200" dirty="0">
                <a:solidFill>
                  <a:schemeClr val="tx2"/>
                </a:solidFill>
                <a:latin typeface="Arial" panose="020B0604020202020204" pitchFamily="34" charset="0"/>
                <a:ea typeface="Verdana" panose="020B0604030504040204" pitchFamily="34" charset="0"/>
                <a:cs typeface="Arial" panose="020B0604020202020204" pitchFamily="34" charset="0"/>
                <a:hlinkClick r:id="rId3"/>
              </a:rPr>
              <a:t>Det Økologiske Spisemærke</a:t>
            </a:r>
            <a:r>
              <a:rPr lang="da-DK" sz="1200" dirty="0">
                <a:solidFill>
                  <a:schemeClr val="tx2"/>
                </a:solidFill>
                <a:latin typeface="Arial" panose="020B0604020202020204" pitchFamily="34" charset="0"/>
                <a:ea typeface="Verdana" panose="020B0604030504040204" pitchFamily="34" charset="0"/>
                <a:cs typeface="Arial" panose="020B0604020202020204" pitchFamily="34" charset="0"/>
              </a:rPr>
              <a:t>, som er et statskontrolleret bevis på, at et spisested satser på økologi. Spisemærket viser, hvor stor en del af spisestedets varer der er økologiske. Det Økologiske Spisemærke medvirker til vedligehold og udvikling af økologien i køkkenerne på længere sigt.</a:t>
            </a:r>
          </a:p>
          <a:p>
            <a:pPr>
              <a:lnSpc>
                <a:spcPct val="106000"/>
              </a:lnSpc>
              <a:spcBef>
                <a:spcPts val="600"/>
              </a:spcBef>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a:p>
            <a:pPr>
              <a:lnSpc>
                <a:spcPct val="106000"/>
              </a:lnSpc>
              <a:spcBef>
                <a:spcPts val="600"/>
              </a:spcBef>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Målgruppen er både offentlige og private, professionelle køkkener:</a:t>
            </a:r>
          </a:p>
          <a:p>
            <a:pPr marL="171450" indent="-171450">
              <a:lnSpc>
                <a:spcPct val="106000"/>
              </a:lnSpc>
              <a:spcBef>
                <a:spcPts val="600"/>
              </a:spcBef>
              <a:buFont typeface="Arial" panose="020B0604020202020204" pitchFamily="34" charset="0"/>
              <a:buChar char="•"/>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Offentlige køkkener defineres som køkkener, der serverer mad i offentlig regi. Fokus vil være på de kommunale og regionale køkkener. Derudover også statslige institutioner, herunder uddannelsesinstitutioner.</a:t>
            </a:r>
          </a:p>
          <a:p>
            <a:pPr marL="628650" lvl="1" indent="-171450">
              <a:lnSpc>
                <a:spcPct val="106000"/>
              </a:lnSpc>
              <a:spcBef>
                <a:spcPts val="600"/>
              </a:spcBef>
              <a:buFont typeface="Arial" panose="020B0604020202020204" pitchFamily="34" charset="0"/>
              <a:buChar char="•"/>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Offentlige køkkener, som drives af kommunen, regionen eller af staten </a:t>
            </a:r>
          </a:p>
          <a:p>
            <a:pPr marL="628650" lvl="1" indent="-171450">
              <a:lnSpc>
                <a:spcPct val="106000"/>
              </a:lnSpc>
              <a:spcBef>
                <a:spcPts val="600"/>
              </a:spcBef>
              <a:buFont typeface="Arial" panose="020B0604020202020204" pitchFamily="34" charset="0"/>
              <a:buChar char="•"/>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Offentlige køkkener, hvor driften varetages af en virksomhed</a:t>
            </a:r>
          </a:p>
          <a:p>
            <a:pPr marL="171450" indent="-171450">
              <a:lnSpc>
                <a:spcPct val="106000"/>
              </a:lnSpc>
              <a:spcBef>
                <a:spcPts val="600"/>
              </a:spcBef>
              <a:buFont typeface="Arial" panose="020B0604020202020204" pitchFamily="34" charset="0"/>
              <a:buChar char="•"/>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Private køkkener defineres som virksomhedskantiner eller som hoteller, restauranter og cafeer. </a:t>
            </a:r>
          </a:p>
          <a:p>
            <a:pPr>
              <a:lnSpc>
                <a:spcPct val="106000"/>
              </a:lnSpc>
              <a:spcBef>
                <a:spcPts val="600"/>
              </a:spcBef>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a:p>
            <a:pPr>
              <a:lnSpc>
                <a:spcPct val="106000"/>
              </a:lnSpc>
              <a:spcBef>
                <a:spcPts val="600"/>
              </a:spcBef>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For bevillingsårene 2022 og 2023 kan der søges om tilskud til køkkenomstilling i både offentlige og private, professionelle køkkener. Fonden sigter mod at anvende i størrelsesordenen 80 pct. af midlerne til køkkenomstilling i offentlige køkkener. </a:t>
            </a:r>
          </a:p>
          <a:p>
            <a:pPr>
              <a:lnSpc>
                <a:spcPct val="106000"/>
              </a:lnSpc>
              <a:spcBef>
                <a:spcPts val="600"/>
              </a:spcBef>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I bevillingsårene 2024 og 2025 kan der alene søges om tilskud til køkkenomstilling i offentlige køkkener. </a:t>
            </a:r>
          </a:p>
          <a:p>
            <a:pPr>
              <a:lnSpc>
                <a:spcPct val="106000"/>
              </a:lnSpc>
              <a:spcBef>
                <a:spcPts val="600"/>
              </a:spcBef>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a:p>
            <a:pPr>
              <a:lnSpc>
                <a:spcPct val="106000"/>
              </a:lnSpc>
              <a:spcBef>
                <a:spcPts val="600"/>
              </a:spcBef>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Fonden sigter mod en geografisk spredning af indsatsen. </a:t>
            </a:r>
          </a:p>
          <a:p>
            <a:pPr>
              <a:lnSpc>
                <a:spcPct val="106000"/>
              </a:lnSpc>
              <a:spcBef>
                <a:spcPts val="600"/>
              </a:spcBef>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a:p>
            <a:pPr>
              <a:lnSpc>
                <a:spcPct val="106000"/>
              </a:lnSpc>
              <a:spcBef>
                <a:spcPts val="600"/>
              </a:spcBef>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p:txBody>
      </p:sp>
      <p:sp>
        <p:nvSpPr>
          <p:cNvPr id="7" name="Pladsholder til sidefod 4">
            <a:extLst>
              <a:ext uri="{FF2B5EF4-FFF2-40B4-BE49-F238E27FC236}">
                <a16:creationId xmlns:a16="http://schemas.microsoft.com/office/drawing/2014/main" id="{86F69731-D3F3-4363-8127-21BD73154A15}"/>
              </a:ext>
            </a:extLst>
          </p:cNvPr>
          <p:cNvSpPr txBox="1">
            <a:spLocks/>
          </p:cNvSpPr>
          <p:nvPr/>
        </p:nvSpPr>
        <p:spPr>
          <a:xfrm>
            <a:off x="593651" y="6411917"/>
            <a:ext cx="2422203" cy="385210"/>
          </a:xfrm>
          <a:prstGeom prst="rect">
            <a:avLst/>
          </a:prstGeom>
        </p:spPr>
        <p:txBody>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sz="1100" b="1" dirty="0">
                <a:solidFill>
                  <a:srgbClr val="94C11C"/>
                </a:solidFill>
                <a:latin typeface="Arial" panose="020B0604020202020204" pitchFamily="34" charset="0"/>
                <a:cs typeface="Arial" panose="020B0604020202020204" pitchFamily="34" charset="0"/>
              </a:rPr>
              <a:t>Køkkenomstilling 2022-2025</a:t>
            </a:r>
          </a:p>
        </p:txBody>
      </p:sp>
    </p:spTree>
    <p:extLst>
      <p:ext uri="{BB962C8B-B14F-4D97-AF65-F5344CB8AC3E}">
        <p14:creationId xmlns:p14="http://schemas.microsoft.com/office/powerpoint/2010/main" val="2534126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116C9D-E0F8-40C8-BCA9-B06CE71B544D}"/>
              </a:ext>
            </a:extLst>
          </p:cNvPr>
          <p:cNvSpPr>
            <a:spLocks noGrp="1"/>
          </p:cNvSpPr>
          <p:nvPr>
            <p:ph type="title"/>
          </p:nvPr>
        </p:nvSpPr>
        <p:spPr>
          <a:xfrm>
            <a:off x="593651" y="659215"/>
            <a:ext cx="5502349" cy="595525"/>
          </a:xfrm>
        </p:spPr>
        <p:txBody>
          <a:bodyPr>
            <a:normAutofit/>
          </a:bodyPr>
          <a:lstStyle/>
          <a:p>
            <a:r>
              <a:rPr lang="da-DK" sz="3200" dirty="0"/>
              <a:t>Ansøgere</a:t>
            </a:r>
          </a:p>
        </p:txBody>
      </p:sp>
      <p:sp>
        <p:nvSpPr>
          <p:cNvPr id="3" name="Pladsholder til slidenummer 2">
            <a:extLst>
              <a:ext uri="{FF2B5EF4-FFF2-40B4-BE49-F238E27FC236}">
                <a16:creationId xmlns:a16="http://schemas.microsoft.com/office/drawing/2014/main" id="{EAA09DBB-9709-4036-AECE-79958B13DBAE}"/>
              </a:ext>
            </a:extLst>
          </p:cNvPr>
          <p:cNvSpPr>
            <a:spLocks noGrp="1"/>
          </p:cNvSpPr>
          <p:nvPr>
            <p:ph type="sldNum" sz="quarter" idx="12"/>
          </p:nvPr>
        </p:nvSpPr>
        <p:spPr/>
        <p:txBody>
          <a:bodyPr/>
          <a:lstStyle/>
          <a:p>
            <a:r>
              <a:rPr lang="da-DK" dirty="0"/>
              <a:t>7</a:t>
            </a:r>
          </a:p>
        </p:txBody>
      </p:sp>
      <p:sp>
        <p:nvSpPr>
          <p:cNvPr id="12" name="Rektangel 11">
            <a:extLst>
              <a:ext uri="{FF2B5EF4-FFF2-40B4-BE49-F238E27FC236}">
                <a16:creationId xmlns:a16="http://schemas.microsoft.com/office/drawing/2014/main" id="{5DE05FD9-23BA-4619-87F7-D5DF0487C5D7}"/>
              </a:ext>
            </a:extLst>
          </p:cNvPr>
          <p:cNvSpPr/>
          <p:nvPr/>
        </p:nvSpPr>
        <p:spPr>
          <a:xfrm>
            <a:off x="593652" y="1907895"/>
            <a:ext cx="7618363" cy="3938194"/>
          </a:xfrm>
          <a:prstGeom prst="rect">
            <a:avLst/>
          </a:prstGeom>
        </p:spPr>
        <p:txBody>
          <a:bodyPr wrap="square">
            <a:spAutoFit/>
          </a:bodyPr>
          <a:lstStyle/>
          <a:p>
            <a:pPr>
              <a:lnSpc>
                <a:spcPct val="106000"/>
              </a:lnSpc>
              <a:spcBef>
                <a:spcPts val="600"/>
              </a:spcBef>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Ansøgere kan være:</a:t>
            </a:r>
          </a:p>
          <a:p>
            <a:pPr marL="228600" indent="-228600">
              <a:lnSpc>
                <a:spcPct val="106000"/>
              </a:lnSpc>
              <a:spcBef>
                <a:spcPts val="600"/>
              </a:spcBef>
              <a:buFont typeface="+mj-lt"/>
              <a:buAutoNum type="arabicPeriod"/>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Kommuner, regioner og statslige institutioner med henblik på omlægning af køkkenerne, som drives i eget regi</a:t>
            </a:r>
          </a:p>
          <a:p>
            <a:pPr marL="228600" indent="-228600">
              <a:lnSpc>
                <a:spcPct val="106000"/>
              </a:lnSpc>
              <a:spcBef>
                <a:spcPts val="600"/>
              </a:spcBef>
              <a:buFont typeface="+mj-lt"/>
              <a:buAutoNum type="arabicPeriod"/>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Virksomheder, som driver offentlige eller private køkkener, med henblik på omlægning af køkkenerne</a:t>
            </a:r>
          </a:p>
          <a:p>
            <a:pPr marL="228600" indent="-228600">
              <a:lnSpc>
                <a:spcPct val="106000"/>
              </a:lnSpc>
              <a:spcBef>
                <a:spcPts val="600"/>
              </a:spcBef>
              <a:buFont typeface="+mj-lt"/>
              <a:buAutoNum type="arabicPeriod"/>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Virksomheder med henblik på omlægning af egne private køkkener</a:t>
            </a:r>
          </a:p>
          <a:p>
            <a:pPr marL="228600" indent="-228600">
              <a:lnSpc>
                <a:spcPct val="106000"/>
              </a:lnSpc>
              <a:spcBef>
                <a:spcPts val="600"/>
              </a:spcBef>
              <a:buFont typeface="+mj-lt"/>
              <a:buAutoNum type="arabicPeriod"/>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Konsulentvirksomheder, uddannelsesinstitutioner o.l. med henblik på ydelse af bistand til kompetenceudvikling af medarbejdere i enten offentlige eller private køkkener</a:t>
            </a:r>
          </a:p>
          <a:p>
            <a:pPr marL="228600" indent="-228600">
              <a:lnSpc>
                <a:spcPct val="106000"/>
              </a:lnSpc>
              <a:spcBef>
                <a:spcPts val="600"/>
              </a:spcBef>
              <a:buFont typeface="+mj-lt"/>
              <a:buAutoNum type="arabicPeriod"/>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a:p>
            <a:pPr marL="228600" indent="-228600">
              <a:lnSpc>
                <a:spcPct val="106000"/>
              </a:lnSpc>
              <a:spcBef>
                <a:spcPts val="600"/>
              </a:spcBef>
              <a:buFont typeface="+mj-lt"/>
              <a:buAutoNum type="arabicPeriod"/>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a:p>
            <a:pPr>
              <a:lnSpc>
                <a:spcPct val="106000"/>
              </a:lnSpc>
              <a:spcBef>
                <a:spcPts val="600"/>
              </a:spcBef>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a:p>
            <a:pPr>
              <a:lnSpc>
                <a:spcPct val="106000"/>
              </a:lnSpc>
              <a:spcBef>
                <a:spcPts val="600"/>
              </a:spcBef>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a:p>
            <a:pPr>
              <a:lnSpc>
                <a:spcPct val="106000"/>
              </a:lnSpc>
              <a:spcBef>
                <a:spcPts val="600"/>
              </a:spcBef>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a:p>
            <a:pPr>
              <a:lnSpc>
                <a:spcPct val="106000"/>
              </a:lnSpc>
              <a:spcBef>
                <a:spcPts val="600"/>
              </a:spcBef>
            </a:pPr>
            <a:r>
              <a:rPr lang="da-DK" sz="1200" dirty="0">
                <a:solidFill>
                  <a:srgbClr val="366C81"/>
                </a:solidFill>
                <a:latin typeface="Arial" panose="020B0604020202020204" pitchFamily="34" charset="0"/>
                <a:ea typeface="Verdana" panose="020B0604030504040204" pitchFamily="34" charset="0"/>
                <a:cs typeface="Arial" panose="020B0604020202020204" pitchFamily="34" charset="0"/>
              </a:rPr>
              <a:t> </a:t>
            </a:r>
          </a:p>
          <a:p>
            <a:pPr>
              <a:lnSpc>
                <a:spcPct val="106000"/>
              </a:lnSpc>
              <a:spcBef>
                <a:spcPts val="600"/>
              </a:spcBef>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a:p>
            <a:pPr>
              <a:lnSpc>
                <a:spcPct val="106000"/>
              </a:lnSpc>
              <a:spcBef>
                <a:spcPts val="600"/>
              </a:spcBef>
            </a:pPr>
            <a:endParaRPr lang="da-DK" sz="1200" dirty="0">
              <a:solidFill>
                <a:srgbClr val="366C81"/>
              </a:solidFill>
              <a:latin typeface="Arial" panose="020B0604020202020204" pitchFamily="34" charset="0"/>
              <a:ea typeface="Verdana" panose="020B0604030504040204" pitchFamily="34" charset="0"/>
              <a:cs typeface="Arial" panose="020B0604020202020204" pitchFamily="34" charset="0"/>
            </a:endParaRPr>
          </a:p>
        </p:txBody>
      </p:sp>
      <p:sp>
        <p:nvSpPr>
          <p:cNvPr id="6" name="Pladsholder til sidefod 4">
            <a:extLst>
              <a:ext uri="{FF2B5EF4-FFF2-40B4-BE49-F238E27FC236}">
                <a16:creationId xmlns:a16="http://schemas.microsoft.com/office/drawing/2014/main" id="{5D85BD67-9DA2-4B45-8AB4-B36F6F64B245}"/>
              </a:ext>
            </a:extLst>
          </p:cNvPr>
          <p:cNvSpPr txBox="1">
            <a:spLocks/>
          </p:cNvSpPr>
          <p:nvPr/>
        </p:nvSpPr>
        <p:spPr>
          <a:xfrm>
            <a:off x="593651" y="6411917"/>
            <a:ext cx="2422203" cy="385210"/>
          </a:xfrm>
          <a:prstGeom prst="rect">
            <a:avLst/>
          </a:prstGeom>
        </p:spPr>
        <p:txBody>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sz="1100" b="1" dirty="0">
                <a:solidFill>
                  <a:srgbClr val="94C11C"/>
                </a:solidFill>
                <a:latin typeface="Arial" panose="020B0604020202020204" pitchFamily="34" charset="0"/>
                <a:cs typeface="Arial" panose="020B0604020202020204" pitchFamily="34" charset="0"/>
              </a:rPr>
              <a:t>Køkkenomstilling 2022-2025</a:t>
            </a:r>
          </a:p>
        </p:txBody>
      </p:sp>
    </p:spTree>
    <p:extLst>
      <p:ext uri="{BB962C8B-B14F-4D97-AF65-F5344CB8AC3E}">
        <p14:creationId xmlns:p14="http://schemas.microsoft.com/office/powerpoint/2010/main" val="2625801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slidenummer 3">
            <a:extLst>
              <a:ext uri="{FF2B5EF4-FFF2-40B4-BE49-F238E27FC236}">
                <a16:creationId xmlns:a16="http://schemas.microsoft.com/office/drawing/2014/main" id="{208E7A38-C491-4468-8EB0-D1922F2217EF}"/>
              </a:ext>
            </a:extLst>
          </p:cNvPr>
          <p:cNvSpPr>
            <a:spLocks noGrp="1"/>
          </p:cNvSpPr>
          <p:nvPr>
            <p:ph type="sldNum" sz="quarter" idx="12"/>
          </p:nvPr>
        </p:nvSpPr>
        <p:spPr/>
        <p:txBody>
          <a:bodyPr/>
          <a:lstStyle/>
          <a:p>
            <a:r>
              <a:rPr lang="da-DK" dirty="0"/>
              <a:t>8</a:t>
            </a:r>
          </a:p>
        </p:txBody>
      </p:sp>
      <p:sp>
        <p:nvSpPr>
          <p:cNvPr id="3" name="Pladsholder til indhold 2">
            <a:extLst>
              <a:ext uri="{FF2B5EF4-FFF2-40B4-BE49-F238E27FC236}">
                <a16:creationId xmlns:a16="http://schemas.microsoft.com/office/drawing/2014/main" id="{6808E9D8-A9B5-46E4-A3BA-6AD951AEF25E}"/>
              </a:ext>
            </a:extLst>
          </p:cNvPr>
          <p:cNvSpPr>
            <a:spLocks noGrp="1"/>
          </p:cNvSpPr>
          <p:nvPr>
            <p:ph idx="4294967295"/>
          </p:nvPr>
        </p:nvSpPr>
        <p:spPr>
          <a:xfrm>
            <a:off x="587374" y="1898034"/>
            <a:ext cx="8588771" cy="2225533"/>
          </a:xfrm>
        </p:spPr>
        <p:txBody>
          <a:bodyPr>
            <a:noAutofit/>
          </a:bodyPr>
          <a:lstStyle/>
          <a:p>
            <a:pPr marL="0" indent="0">
              <a:lnSpc>
                <a:spcPct val="106000"/>
              </a:lnSpc>
              <a:spcBef>
                <a:spcPts val="600"/>
              </a:spcBef>
              <a:buSzPct val="100000"/>
              <a:buNone/>
            </a:pPr>
            <a:r>
              <a:rPr lang="da-DK" sz="1200" dirty="0">
                <a:solidFill>
                  <a:schemeClr val="tx2"/>
                </a:solidFill>
              </a:rPr>
              <a:t>Når ansøger er kommuner, regioner, statslige institutioner og virksomheder jf. punkt 1-3 på forrige side om ansøgere kan der søges om tilskud til konsulentydelser navnlig i form indkøb af ekstern bistand til kompetenceudvikling af køkkenpersonale og tilknyttede medarbejdere samt andre nødvendige udgifter for gennemførelse af kompetenceudviklingen. Interne lønudgifter til projektkoordinator skal egenfinansieres. </a:t>
            </a:r>
          </a:p>
          <a:p>
            <a:pPr marL="0" indent="0">
              <a:lnSpc>
                <a:spcPct val="106000"/>
              </a:lnSpc>
              <a:spcBef>
                <a:spcPts val="600"/>
              </a:spcBef>
              <a:buSzPct val="100000"/>
              <a:buNone/>
            </a:pPr>
            <a:r>
              <a:rPr lang="da-DK" sz="1200" dirty="0">
                <a:solidFill>
                  <a:schemeClr val="tx2"/>
                </a:solidFill>
              </a:rPr>
              <a:t>Når ansøger er konsulentvirksomheder, uddannelsesinstitutioner o.l. jf. punkt 4 på forrige side om ansøgere, skal ansøger være den egentlige udførende part for kompetenceudviklingen. Der kan i mindre omfang budgetteres med ekstern bistand, hvis alle nødvendige kompetencer ikke er til stede in house hos ansøger. </a:t>
            </a:r>
          </a:p>
          <a:p>
            <a:pPr marL="0" indent="0">
              <a:lnSpc>
                <a:spcPct val="106000"/>
              </a:lnSpc>
              <a:spcBef>
                <a:spcPts val="600"/>
              </a:spcBef>
              <a:buSzPct val="100000"/>
              <a:buNone/>
            </a:pPr>
            <a:endParaRPr lang="da-DK" sz="1200" dirty="0">
              <a:solidFill>
                <a:schemeClr val="tx2"/>
              </a:solidFill>
            </a:endParaRPr>
          </a:p>
          <a:p>
            <a:pPr marL="0" indent="0">
              <a:lnSpc>
                <a:spcPct val="106000"/>
              </a:lnSpc>
              <a:spcBef>
                <a:spcPts val="600"/>
              </a:spcBef>
              <a:buSzPct val="100000"/>
              <a:buNone/>
            </a:pPr>
            <a:r>
              <a:rPr lang="da-DK" sz="1200" dirty="0">
                <a:solidFill>
                  <a:schemeClr val="tx2"/>
                </a:solidFill>
              </a:rPr>
              <a:t>Der kan ikke søges om tilskud til frikøb af køkkenpersonale, kørsel for køkkenpersonale, indkøb af råvarer til den daglige drift af køkkenet, indkøb af udstyr til køkkenet samt øvrige driftsudgifter. </a:t>
            </a:r>
          </a:p>
          <a:p>
            <a:pPr marL="0" indent="0">
              <a:lnSpc>
                <a:spcPct val="106000"/>
              </a:lnSpc>
              <a:spcBef>
                <a:spcPts val="600"/>
              </a:spcBef>
              <a:buSzPct val="100000"/>
              <a:buNone/>
            </a:pPr>
            <a:endParaRPr lang="da-DK" sz="1200" dirty="0">
              <a:solidFill>
                <a:schemeClr val="tx2"/>
              </a:solidFill>
            </a:endParaRPr>
          </a:p>
          <a:p>
            <a:pPr marL="0" indent="0">
              <a:lnSpc>
                <a:spcPct val="106000"/>
              </a:lnSpc>
              <a:spcBef>
                <a:spcPts val="600"/>
              </a:spcBef>
              <a:buSzPct val="100000"/>
              <a:buNone/>
            </a:pPr>
            <a:r>
              <a:rPr lang="da-DK" sz="1200" dirty="0">
                <a:solidFill>
                  <a:schemeClr val="tx2"/>
                </a:solidFill>
              </a:rPr>
              <a:t>Fonden kan støtte op til 100 pct. af de tilskudsberettigede udgifter i projektet.</a:t>
            </a:r>
          </a:p>
          <a:p>
            <a:pPr marL="0" indent="0">
              <a:lnSpc>
                <a:spcPct val="106000"/>
              </a:lnSpc>
              <a:spcBef>
                <a:spcPts val="600"/>
              </a:spcBef>
              <a:buSzPct val="100000"/>
              <a:buNone/>
            </a:pPr>
            <a:endParaRPr lang="da-DK" sz="1200" dirty="0">
              <a:solidFill>
                <a:schemeClr val="tx2"/>
              </a:solidFill>
            </a:endParaRPr>
          </a:p>
          <a:p>
            <a:pPr marL="0" indent="0">
              <a:lnSpc>
                <a:spcPct val="106000"/>
              </a:lnSpc>
              <a:spcBef>
                <a:spcPts val="600"/>
              </a:spcBef>
              <a:buSzPct val="100000"/>
              <a:buNone/>
            </a:pPr>
            <a:endParaRPr lang="da-DK" sz="1200" dirty="0">
              <a:solidFill>
                <a:schemeClr val="tx2"/>
              </a:solidFill>
            </a:endParaRPr>
          </a:p>
        </p:txBody>
      </p:sp>
      <p:sp>
        <p:nvSpPr>
          <p:cNvPr id="12" name="Titel 1">
            <a:extLst>
              <a:ext uri="{FF2B5EF4-FFF2-40B4-BE49-F238E27FC236}">
                <a16:creationId xmlns:a16="http://schemas.microsoft.com/office/drawing/2014/main" id="{E84DD449-FDF3-40C7-9371-700C41064723}"/>
              </a:ext>
            </a:extLst>
          </p:cNvPr>
          <p:cNvSpPr txBox="1">
            <a:spLocks/>
          </p:cNvSpPr>
          <p:nvPr/>
        </p:nvSpPr>
        <p:spPr>
          <a:xfrm>
            <a:off x="476969" y="576987"/>
            <a:ext cx="4736869" cy="739751"/>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2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1pPr>
          </a:lstStyle>
          <a:p>
            <a:r>
              <a:rPr lang="da-DK" sz="2900" dirty="0">
                <a:solidFill>
                  <a:srgbClr val="19323C"/>
                </a:solidFill>
                <a:latin typeface="Arial" panose="020B0604020202020204" pitchFamily="34" charset="0"/>
                <a:cs typeface="Arial" panose="020B0604020202020204" pitchFamily="34" charset="0"/>
              </a:rPr>
              <a:t>Tilskudsberettigede udgifter og tilskudssatser</a:t>
            </a:r>
          </a:p>
        </p:txBody>
      </p:sp>
      <p:cxnSp>
        <p:nvCxnSpPr>
          <p:cNvPr id="21" name="Lige forbindelse 20">
            <a:extLst>
              <a:ext uri="{FF2B5EF4-FFF2-40B4-BE49-F238E27FC236}">
                <a16:creationId xmlns:a16="http://schemas.microsoft.com/office/drawing/2014/main" id="{03690489-6BC8-4EF1-A96A-DA3A5E7C8EB6}"/>
              </a:ext>
            </a:extLst>
          </p:cNvPr>
          <p:cNvCxnSpPr/>
          <p:nvPr/>
        </p:nvCxnSpPr>
        <p:spPr>
          <a:xfrm>
            <a:off x="587375" y="1316839"/>
            <a:ext cx="3413850" cy="0"/>
          </a:xfrm>
          <a:prstGeom prst="line">
            <a:avLst/>
          </a:prstGeom>
          <a:ln w="50800">
            <a:solidFill>
              <a:srgbClr val="E30613"/>
            </a:solidFill>
          </a:ln>
        </p:spPr>
        <p:style>
          <a:lnRef idx="1">
            <a:schemeClr val="accent1"/>
          </a:lnRef>
          <a:fillRef idx="0">
            <a:schemeClr val="accent1"/>
          </a:fillRef>
          <a:effectRef idx="0">
            <a:schemeClr val="accent1"/>
          </a:effectRef>
          <a:fontRef idx="minor">
            <a:schemeClr val="tx1"/>
          </a:fontRef>
        </p:style>
      </p:cxnSp>
      <p:sp>
        <p:nvSpPr>
          <p:cNvPr id="8" name="Pladsholder til sidefod 4">
            <a:extLst>
              <a:ext uri="{FF2B5EF4-FFF2-40B4-BE49-F238E27FC236}">
                <a16:creationId xmlns:a16="http://schemas.microsoft.com/office/drawing/2014/main" id="{41354070-BEFB-4FC8-9E06-74D596EA6169}"/>
              </a:ext>
            </a:extLst>
          </p:cNvPr>
          <p:cNvSpPr txBox="1">
            <a:spLocks/>
          </p:cNvSpPr>
          <p:nvPr/>
        </p:nvSpPr>
        <p:spPr>
          <a:xfrm>
            <a:off x="593651" y="6411917"/>
            <a:ext cx="2422203" cy="385210"/>
          </a:xfrm>
          <a:prstGeom prst="rect">
            <a:avLst/>
          </a:prstGeom>
        </p:spPr>
        <p:txBody>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sz="1100" b="1" dirty="0">
                <a:solidFill>
                  <a:srgbClr val="94C11C"/>
                </a:solidFill>
                <a:latin typeface="Arial" panose="020B0604020202020204" pitchFamily="34" charset="0"/>
                <a:cs typeface="Arial" panose="020B0604020202020204" pitchFamily="34" charset="0"/>
              </a:rPr>
              <a:t>Køkkenomstilling 2022-2025</a:t>
            </a:r>
          </a:p>
        </p:txBody>
      </p:sp>
    </p:spTree>
    <p:extLst>
      <p:ext uri="{BB962C8B-B14F-4D97-AF65-F5344CB8AC3E}">
        <p14:creationId xmlns:p14="http://schemas.microsoft.com/office/powerpoint/2010/main" val="926195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slidenummer 3">
            <a:extLst>
              <a:ext uri="{FF2B5EF4-FFF2-40B4-BE49-F238E27FC236}">
                <a16:creationId xmlns:a16="http://schemas.microsoft.com/office/drawing/2014/main" id="{208E7A38-C491-4468-8EB0-D1922F2217EF}"/>
              </a:ext>
            </a:extLst>
          </p:cNvPr>
          <p:cNvSpPr>
            <a:spLocks noGrp="1"/>
          </p:cNvSpPr>
          <p:nvPr>
            <p:ph type="sldNum" sz="quarter" idx="12"/>
          </p:nvPr>
        </p:nvSpPr>
        <p:spPr/>
        <p:txBody>
          <a:bodyPr/>
          <a:lstStyle/>
          <a:p>
            <a:r>
              <a:rPr lang="da-DK" dirty="0"/>
              <a:t>9</a:t>
            </a:r>
          </a:p>
        </p:txBody>
      </p:sp>
      <p:sp>
        <p:nvSpPr>
          <p:cNvPr id="3" name="Pladsholder til indhold 2">
            <a:extLst>
              <a:ext uri="{FF2B5EF4-FFF2-40B4-BE49-F238E27FC236}">
                <a16:creationId xmlns:a16="http://schemas.microsoft.com/office/drawing/2014/main" id="{6808E9D8-A9B5-46E4-A3BA-6AD951AEF25E}"/>
              </a:ext>
            </a:extLst>
          </p:cNvPr>
          <p:cNvSpPr>
            <a:spLocks noGrp="1"/>
          </p:cNvSpPr>
          <p:nvPr>
            <p:ph idx="4294967295"/>
          </p:nvPr>
        </p:nvSpPr>
        <p:spPr>
          <a:xfrm>
            <a:off x="587375" y="1624012"/>
            <a:ext cx="7651017" cy="1804988"/>
          </a:xfrm>
        </p:spPr>
        <p:txBody>
          <a:bodyPr>
            <a:noAutofit/>
          </a:bodyPr>
          <a:lstStyle/>
          <a:p>
            <a:pPr marL="0" indent="0">
              <a:lnSpc>
                <a:spcPct val="106000"/>
              </a:lnSpc>
              <a:spcBef>
                <a:spcPts val="600"/>
              </a:spcBef>
              <a:buNone/>
            </a:pPr>
            <a:r>
              <a:rPr lang="da-DK" sz="1200" dirty="0"/>
              <a:t>Fonden opfordrer til, at det af annoncering, invitationer til virksomheder, plancher og skilte, omtaler i pressen o.l. fremgår, at aktiviteter er støttet af Fonden for økologisk landbrug. </a:t>
            </a:r>
          </a:p>
          <a:p>
            <a:pPr marL="0" indent="0">
              <a:lnSpc>
                <a:spcPct val="106000"/>
              </a:lnSpc>
              <a:spcBef>
                <a:spcPts val="600"/>
              </a:spcBef>
              <a:buNone/>
            </a:pPr>
            <a:r>
              <a:rPr lang="da-DK" sz="1200" dirty="0"/>
              <a:t>Der henvises også til afsnittet om logo og kommunikation af støttede projekter i fondens Vejledning om tilskud.</a:t>
            </a:r>
          </a:p>
          <a:p>
            <a:pPr marL="0" indent="0">
              <a:lnSpc>
                <a:spcPct val="106000"/>
              </a:lnSpc>
              <a:spcBef>
                <a:spcPts val="600"/>
              </a:spcBef>
              <a:buNone/>
            </a:pPr>
            <a:r>
              <a:rPr lang="da-DK" sz="1200" dirty="0"/>
              <a:t>Fondens logo kan downloades fra hjemmesiden.</a:t>
            </a:r>
          </a:p>
          <a:p>
            <a:pPr>
              <a:lnSpc>
                <a:spcPct val="106000"/>
              </a:lnSpc>
              <a:spcBef>
                <a:spcPts val="600"/>
              </a:spcBef>
              <a:buSzPct val="100000"/>
            </a:pPr>
            <a:endParaRPr lang="da-DK" sz="1200" dirty="0"/>
          </a:p>
          <a:p>
            <a:pPr marL="0" indent="0">
              <a:lnSpc>
                <a:spcPct val="106000"/>
              </a:lnSpc>
              <a:spcBef>
                <a:spcPts val="600"/>
              </a:spcBef>
              <a:buSzPct val="100000"/>
              <a:buNone/>
            </a:pPr>
            <a:endParaRPr lang="da-DK" sz="1200" dirty="0"/>
          </a:p>
        </p:txBody>
      </p:sp>
      <p:sp>
        <p:nvSpPr>
          <p:cNvPr id="12" name="Titel 1">
            <a:extLst>
              <a:ext uri="{FF2B5EF4-FFF2-40B4-BE49-F238E27FC236}">
                <a16:creationId xmlns:a16="http://schemas.microsoft.com/office/drawing/2014/main" id="{E84DD449-FDF3-40C7-9371-700C41064723}"/>
              </a:ext>
            </a:extLst>
          </p:cNvPr>
          <p:cNvSpPr txBox="1">
            <a:spLocks/>
          </p:cNvSpPr>
          <p:nvPr/>
        </p:nvSpPr>
        <p:spPr>
          <a:xfrm>
            <a:off x="476969" y="576987"/>
            <a:ext cx="4736869" cy="739751"/>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2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1pPr>
          </a:lstStyle>
          <a:p>
            <a:r>
              <a:rPr lang="da-DK" sz="2900" dirty="0">
                <a:solidFill>
                  <a:srgbClr val="19323C"/>
                </a:solidFill>
                <a:latin typeface="Arial" panose="020B0604020202020204" pitchFamily="34" charset="0"/>
                <a:cs typeface="Arial" panose="020B0604020202020204" pitchFamily="34" charset="0"/>
              </a:rPr>
              <a:t>Logo og kommunikation</a:t>
            </a:r>
          </a:p>
        </p:txBody>
      </p:sp>
      <p:cxnSp>
        <p:nvCxnSpPr>
          <p:cNvPr id="21" name="Lige forbindelse 20">
            <a:extLst>
              <a:ext uri="{FF2B5EF4-FFF2-40B4-BE49-F238E27FC236}">
                <a16:creationId xmlns:a16="http://schemas.microsoft.com/office/drawing/2014/main" id="{03690489-6BC8-4EF1-A96A-DA3A5E7C8EB6}"/>
              </a:ext>
            </a:extLst>
          </p:cNvPr>
          <p:cNvCxnSpPr/>
          <p:nvPr/>
        </p:nvCxnSpPr>
        <p:spPr>
          <a:xfrm>
            <a:off x="587375" y="1316839"/>
            <a:ext cx="3413850" cy="0"/>
          </a:xfrm>
          <a:prstGeom prst="line">
            <a:avLst/>
          </a:prstGeom>
          <a:ln w="50800">
            <a:solidFill>
              <a:srgbClr val="E30613"/>
            </a:solidFill>
          </a:ln>
        </p:spPr>
        <p:style>
          <a:lnRef idx="1">
            <a:schemeClr val="accent1"/>
          </a:lnRef>
          <a:fillRef idx="0">
            <a:schemeClr val="accent1"/>
          </a:fillRef>
          <a:effectRef idx="0">
            <a:schemeClr val="accent1"/>
          </a:effectRef>
          <a:fontRef idx="minor">
            <a:schemeClr val="tx1"/>
          </a:fontRef>
        </p:style>
      </p:cxnSp>
      <p:sp>
        <p:nvSpPr>
          <p:cNvPr id="8" name="Pladsholder til sidefod 4">
            <a:extLst>
              <a:ext uri="{FF2B5EF4-FFF2-40B4-BE49-F238E27FC236}">
                <a16:creationId xmlns:a16="http://schemas.microsoft.com/office/drawing/2014/main" id="{B64CCE4A-D269-48BA-81F2-F30D7B2AC058}"/>
              </a:ext>
            </a:extLst>
          </p:cNvPr>
          <p:cNvSpPr txBox="1">
            <a:spLocks/>
          </p:cNvSpPr>
          <p:nvPr/>
        </p:nvSpPr>
        <p:spPr>
          <a:xfrm>
            <a:off x="593651" y="6411917"/>
            <a:ext cx="2422203" cy="385210"/>
          </a:xfrm>
          <a:prstGeom prst="rect">
            <a:avLst/>
          </a:prstGeom>
        </p:spPr>
        <p:txBody>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sz="1100" b="1" dirty="0">
                <a:solidFill>
                  <a:srgbClr val="94C11C"/>
                </a:solidFill>
                <a:latin typeface="Arial" panose="020B0604020202020204" pitchFamily="34" charset="0"/>
                <a:cs typeface="Arial" panose="020B0604020202020204" pitchFamily="34" charset="0"/>
              </a:rPr>
              <a:t>Køkkenomstilling 2022-2025</a:t>
            </a:r>
          </a:p>
        </p:txBody>
      </p:sp>
    </p:spTree>
    <p:extLst>
      <p:ext uri="{BB962C8B-B14F-4D97-AF65-F5344CB8AC3E}">
        <p14:creationId xmlns:p14="http://schemas.microsoft.com/office/powerpoint/2010/main" val="7554151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tema">
  <a:themeElements>
    <a:clrScheme name="Promille 2">
      <a:dk1>
        <a:srgbClr val="E7E6E6"/>
      </a:dk1>
      <a:lt1>
        <a:srgbClr val="E7E6E6"/>
      </a:lt1>
      <a:dk2>
        <a:srgbClr val="44546A"/>
      </a:dk2>
      <a:lt2>
        <a:srgbClr val="E7E6E6"/>
      </a:lt2>
      <a:accent1>
        <a:srgbClr val="728667"/>
      </a:accent1>
      <a:accent2>
        <a:srgbClr val="495C5F"/>
      </a:accent2>
      <a:accent3>
        <a:srgbClr val="959875"/>
      </a:accent3>
      <a:accent4>
        <a:srgbClr val="B9D4AA"/>
      </a:accent4>
      <a:accent5>
        <a:srgbClr val="799295"/>
      </a:accent5>
      <a:accent6>
        <a:srgbClr val="ECF0C1"/>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Landbrug &amp; Fødevarer</Template>
  <TotalTime>0</TotalTime>
  <Words>1777</Words>
  <Application>Microsoft Office PowerPoint</Application>
  <PresentationFormat>Widescreen</PresentationFormat>
  <Paragraphs>190</Paragraphs>
  <Slides>18</Slides>
  <Notes>2</Notes>
  <HiddenSlides>0</HiddenSlides>
  <MMClips>0</MMClips>
  <ScaleCrop>false</ScaleCrop>
  <HeadingPairs>
    <vt:vector size="8" baseType="variant">
      <vt:variant>
        <vt:lpstr>Benyttede skrifttyper</vt:lpstr>
      </vt:variant>
      <vt:variant>
        <vt:i4>5</vt:i4>
      </vt:variant>
      <vt:variant>
        <vt:lpstr>Tema</vt:lpstr>
      </vt:variant>
      <vt:variant>
        <vt:i4>1</vt:i4>
      </vt:variant>
      <vt:variant>
        <vt:lpstr>Integrerede OLE-servere</vt:lpstr>
      </vt:variant>
      <vt:variant>
        <vt:i4>1</vt:i4>
      </vt:variant>
      <vt:variant>
        <vt:lpstr>Slidetitler</vt:lpstr>
      </vt:variant>
      <vt:variant>
        <vt:i4>18</vt:i4>
      </vt:variant>
    </vt:vector>
  </HeadingPairs>
  <TitlesOfParts>
    <vt:vector size="25" baseType="lpstr">
      <vt:lpstr>Arial</vt:lpstr>
      <vt:lpstr>Calibri</vt:lpstr>
      <vt:lpstr>LF Press Sans Caps</vt:lpstr>
      <vt:lpstr>LF Press Sans Light</vt:lpstr>
      <vt:lpstr>Verdana</vt:lpstr>
      <vt:lpstr>Office-tema</vt:lpstr>
      <vt:lpstr>think-cell Slide</vt:lpstr>
      <vt:lpstr>PowerPoint-præsentation</vt:lpstr>
      <vt:lpstr>Fondens puljer  2022-2025</vt:lpstr>
      <vt:lpstr>Kort om fondens puljer</vt:lpstr>
      <vt:lpstr>Om strategien for puljen for Køkkenomstilling</vt:lpstr>
      <vt:lpstr>Indsats  områder </vt:lpstr>
      <vt:lpstr>Puljens indsatsområder</vt:lpstr>
      <vt:lpstr>Ansøgere</vt:lpstr>
      <vt:lpstr>PowerPoint-præsentation</vt:lpstr>
      <vt:lpstr>PowerPoint-præsentation</vt:lpstr>
      <vt:lpstr>Regelgrundlaget</vt:lpstr>
      <vt:lpstr>Om de minimis tilskud</vt:lpstr>
      <vt:lpstr>TILDELINGS KRITERIER</vt:lpstr>
      <vt:lpstr>Tildelingskriterier</vt:lpstr>
      <vt:lpstr>KVANTITATIVE MÅL</vt:lpstr>
      <vt:lpstr>Målhierarki</vt:lpstr>
      <vt:lpstr>Opfølgning</vt:lpstr>
      <vt:lpstr>Opfølgning</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Forside</dc:title>
  <dc:creator>Rasmus Stampe Emborg</dc:creator>
  <cp:lastModifiedBy>Hanne Elkjær</cp:lastModifiedBy>
  <cp:revision>443</cp:revision>
  <cp:lastPrinted>2021-05-11T11:44:25Z</cp:lastPrinted>
  <dcterms:created xsi:type="dcterms:W3CDTF">2020-05-04T14:12:08Z</dcterms:created>
  <dcterms:modified xsi:type="dcterms:W3CDTF">2022-05-31T14:56:37Z</dcterms:modified>
</cp:coreProperties>
</file>